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3" r:id="rId12"/>
    <p:sldId id="268" r:id="rId13"/>
    <p:sldId id="266" r:id="rId14"/>
    <p:sldId id="274" r:id="rId15"/>
    <p:sldId id="272" r:id="rId16"/>
    <p:sldId id="267" r:id="rId1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92"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992617" y="0"/>
            <a:ext cx="1930143" cy="739139"/>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11065764" y="6406896"/>
            <a:ext cx="829055" cy="164591"/>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394208" y="349123"/>
            <a:ext cx="5166360" cy="635000"/>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7/24/2020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28.png"/><Relationship Id="rId9" Type="http://schemas.openxmlformats.org/officeDocument/2006/relationships/image" Target="../media/image135.png"/></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3.png"/><Relationship Id="rId5" Type="http://schemas.openxmlformats.org/officeDocument/2006/relationships/image" Target="../media/image8.jpg"/><Relationship Id="rId10" Type="http://schemas.openxmlformats.org/officeDocument/2006/relationships/hyperlink" Target="https://www.iab.com/video/live-stream-with-media-nets-vaibhav-arya/" TargetMode="External"/><Relationship Id="rId4" Type="http://schemas.openxmlformats.org/officeDocument/2006/relationships/image" Target="../media/image7.jp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g"/><Relationship Id="rId18" Type="http://schemas.openxmlformats.org/officeDocument/2006/relationships/image" Target="../media/image48.png"/><Relationship Id="rId26" Type="http://schemas.openxmlformats.org/officeDocument/2006/relationships/image" Target="../media/image56.jpg"/><Relationship Id="rId3" Type="http://schemas.openxmlformats.org/officeDocument/2006/relationships/image" Target="../media/image33.jpg"/><Relationship Id="rId21" Type="http://schemas.openxmlformats.org/officeDocument/2006/relationships/image" Target="../media/image51.png"/><Relationship Id="rId7" Type="http://schemas.openxmlformats.org/officeDocument/2006/relationships/image" Target="../media/image37.jp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jpg"/><Relationship Id="rId2" Type="http://schemas.openxmlformats.org/officeDocument/2006/relationships/image" Target="../media/image32.jp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jpg"/><Relationship Id="rId1" Type="http://schemas.openxmlformats.org/officeDocument/2006/relationships/slideLayout" Target="../slideLayouts/slideLayout4.xml"/><Relationship Id="rId6" Type="http://schemas.openxmlformats.org/officeDocument/2006/relationships/image" Target="../media/image36.jpg"/><Relationship Id="rId11" Type="http://schemas.openxmlformats.org/officeDocument/2006/relationships/image" Target="../media/image41.png"/><Relationship Id="rId24" Type="http://schemas.openxmlformats.org/officeDocument/2006/relationships/image" Target="../media/image54.jpg"/><Relationship Id="rId5" Type="http://schemas.openxmlformats.org/officeDocument/2006/relationships/image" Target="../media/image35.jpg"/><Relationship Id="rId15" Type="http://schemas.openxmlformats.org/officeDocument/2006/relationships/image" Target="../media/image45.png"/><Relationship Id="rId23" Type="http://schemas.openxmlformats.org/officeDocument/2006/relationships/image" Target="../media/image53.jpg"/><Relationship Id="rId28" Type="http://schemas.openxmlformats.org/officeDocument/2006/relationships/image" Target="../media/image58.jp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jpg"/><Relationship Id="rId4" Type="http://schemas.openxmlformats.org/officeDocument/2006/relationships/image" Target="../media/image34.jpg"/><Relationship Id="rId9" Type="http://schemas.openxmlformats.org/officeDocument/2006/relationships/image" Target="../media/image39.png"/><Relationship Id="rId14" Type="http://schemas.openxmlformats.org/officeDocument/2006/relationships/image" Target="../media/image44.jpg"/><Relationship Id="rId22" Type="http://schemas.openxmlformats.org/officeDocument/2006/relationships/image" Target="../media/image52.jpg"/><Relationship Id="rId27" Type="http://schemas.openxmlformats.org/officeDocument/2006/relationships/image" Target="../media/image57.jpg"/><Relationship Id="rId30" Type="http://schemas.openxmlformats.org/officeDocument/2006/relationships/image" Target="../media/image60.png"/></Relationships>
</file>

<file path=ppt/slides/_rels/slide5.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png"/><Relationship Id="rId39" Type="http://schemas.openxmlformats.org/officeDocument/2006/relationships/image" Target="../media/image98.jpg"/><Relationship Id="rId21" Type="http://schemas.openxmlformats.org/officeDocument/2006/relationships/image" Target="../media/image80.png"/><Relationship Id="rId34" Type="http://schemas.openxmlformats.org/officeDocument/2006/relationships/image" Target="../media/image93.png"/><Relationship Id="rId42" Type="http://schemas.openxmlformats.org/officeDocument/2006/relationships/image" Target="../media/image101.jpg"/><Relationship Id="rId47" Type="http://schemas.openxmlformats.org/officeDocument/2006/relationships/image" Target="../media/image106.jpg"/><Relationship Id="rId50" Type="http://schemas.openxmlformats.org/officeDocument/2006/relationships/image" Target="../media/image109.jpg"/><Relationship Id="rId7" Type="http://schemas.openxmlformats.org/officeDocument/2006/relationships/image" Target="../media/image66.jpg"/><Relationship Id="rId2" Type="http://schemas.openxmlformats.org/officeDocument/2006/relationships/image" Target="../media/image2.png"/><Relationship Id="rId16" Type="http://schemas.openxmlformats.org/officeDocument/2006/relationships/image" Target="../media/image75.jpg"/><Relationship Id="rId29" Type="http://schemas.openxmlformats.org/officeDocument/2006/relationships/image" Target="../media/image88.jpg"/><Relationship Id="rId11" Type="http://schemas.openxmlformats.org/officeDocument/2006/relationships/image" Target="../media/image70.jpg"/><Relationship Id="rId24" Type="http://schemas.openxmlformats.org/officeDocument/2006/relationships/image" Target="../media/image83.jpg"/><Relationship Id="rId32" Type="http://schemas.openxmlformats.org/officeDocument/2006/relationships/image" Target="../media/image91.jpg"/><Relationship Id="rId37" Type="http://schemas.openxmlformats.org/officeDocument/2006/relationships/image" Target="../media/image96.jpg"/><Relationship Id="rId40" Type="http://schemas.openxmlformats.org/officeDocument/2006/relationships/image" Target="../media/image99.jpg"/><Relationship Id="rId45" Type="http://schemas.openxmlformats.org/officeDocument/2006/relationships/image" Target="../media/image104.jpg"/><Relationship Id="rId53" Type="http://schemas.openxmlformats.org/officeDocument/2006/relationships/image" Target="../media/image112.png"/><Relationship Id="rId5" Type="http://schemas.openxmlformats.org/officeDocument/2006/relationships/image" Target="../media/image64.png"/><Relationship Id="rId10" Type="http://schemas.openxmlformats.org/officeDocument/2006/relationships/image" Target="../media/image69.jpg"/><Relationship Id="rId19" Type="http://schemas.openxmlformats.org/officeDocument/2006/relationships/image" Target="../media/image78.png"/><Relationship Id="rId31" Type="http://schemas.openxmlformats.org/officeDocument/2006/relationships/image" Target="../media/image90.jpg"/><Relationship Id="rId44" Type="http://schemas.openxmlformats.org/officeDocument/2006/relationships/image" Target="../media/image103.jpg"/><Relationship Id="rId52" Type="http://schemas.openxmlformats.org/officeDocument/2006/relationships/image" Target="../media/image111.jpg"/><Relationship Id="rId4" Type="http://schemas.openxmlformats.org/officeDocument/2006/relationships/image" Target="../media/image63.jpg"/><Relationship Id="rId9" Type="http://schemas.openxmlformats.org/officeDocument/2006/relationships/image" Target="../media/image68.jp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jpg"/><Relationship Id="rId35" Type="http://schemas.openxmlformats.org/officeDocument/2006/relationships/image" Target="../media/image94.png"/><Relationship Id="rId43" Type="http://schemas.openxmlformats.org/officeDocument/2006/relationships/image" Target="../media/image102.png"/><Relationship Id="rId48" Type="http://schemas.openxmlformats.org/officeDocument/2006/relationships/image" Target="../media/image107.jpg"/><Relationship Id="rId8" Type="http://schemas.openxmlformats.org/officeDocument/2006/relationships/image" Target="../media/image67.jpg"/><Relationship Id="rId51" Type="http://schemas.openxmlformats.org/officeDocument/2006/relationships/image" Target="../media/image110.jpg"/><Relationship Id="rId3" Type="http://schemas.openxmlformats.org/officeDocument/2006/relationships/image" Target="../media/image62.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jpg"/><Relationship Id="rId46" Type="http://schemas.openxmlformats.org/officeDocument/2006/relationships/image" Target="../media/image105.jpg"/><Relationship Id="rId20" Type="http://schemas.openxmlformats.org/officeDocument/2006/relationships/image" Target="../media/image79.png"/><Relationship Id="rId41"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65.jp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jpg"/><Relationship Id="rId36" Type="http://schemas.openxmlformats.org/officeDocument/2006/relationships/image" Target="../media/image95.jpg"/><Relationship Id="rId49" Type="http://schemas.openxmlformats.org/officeDocument/2006/relationships/image" Target="../media/image108.jpg"/></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16.jpg"/><Relationship Id="rId4" Type="http://schemas.openxmlformats.org/officeDocument/2006/relationships/image" Target="../media/image115.jpg"/></Relationships>
</file>

<file path=ppt/slides/_rels/slide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image" Target="../media/image120.jpg"/></Relationships>
</file>

<file path=ppt/slides/_rels/slide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jpg"/><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50619" y="0"/>
            <a:ext cx="11041380" cy="6858000"/>
            <a:chOff x="1150619" y="0"/>
            <a:chExt cx="11041380" cy="6858000"/>
          </a:xfrm>
        </p:grpSpPr>
        <p:sp>
          <p:nvSpPr>
            <p:cNvPr id="3" name="object 3"/>
            <p:cNvSpPr/>
            <p:nvPr/>
          </p:nvSpPr>
          <p:spPr>
            <a:xfrm>
              <a:off x="2298787" y="0"/>
              <a:ext cx="9893212" cy="68579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50619" y="3177539"/>
              <a:ext cx="3656076" cy="137160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1934" y="914400"/>
            <a:ext cx="11078845" cy="567463"/>
          </a:xfrm>
          <a:prstGeom prst="rect">
            <a:avLst/>
          </a:prstGeom>
        </p:spPr>
        <p:txBody>
          <a:bodyPr vert="horz" wrap="square" lIns="0" tIns="13335" rIns="0" bIns="0" rtlCol="0">
            <a:spAutoFit/>
          </a:bodyPr>
          <a:lstStyle/>
          <a:p>
            <a:pPr marL="285750" indent="-285750">
              <a:buFont typeface="Arial" panose="020B0604020202020204" pitchFamily="34" charset="0"/>
              <a:buChar char="•"/>
            </a:pPr>
            <a:endParaRPr lang="en-US"/>
          </a:p>
          <a:p>
            <a:r>
              <a:rPr lang="en-US"/>
              <a:t> </a:t>
            </a:r>
            <a:endParaRPr lang="en-US" dirty="0"/>
          </a:p>
        </p:txBody>
      </p:sp>
      <p:sp>
        <p:nvSpPr>
          <p:cNvPr id="4" name="Rectangle 3">
            <a:extLst>
              <a:ext uri="{FF2B5EF4-FFF2-40B4-BE49-F238E27FC236}">
                <a16:creationId xmlns:a16="http://schemas.microsoft.com/office/drawing/2014/main" id="{19008B25-977C-45ED-897C-DEBD21F6D176}"/>
              </a:ext>
            </a:extLst>
          </p:cNvPr>
          <p:cNvSpPr/>
          <p:nvPr/>
        </p:nvSpPr>
        <p:spPr>
          <a:xfrm>
            <a:off x="315663" y="1480581"/>
            <a:ext cx="10428537" cy="4001095"/>
          </a:xfrm>
          <a:prstGeom prst="rect">
            <a:avLst/>
          </a:prstGeom>
        </p:spPr>
        <p:txBody>
          <a:bodyPr wrap="square">
            <a:spAutoFit/>
          </a:bodyPr>
          <a:lstStyle/>
          <a:p>
            <a:pPr marL="285750" indent="-285750">
              <a:buFont typeface="Arial" panose="020B0604020202020204" pitchFamily="34" charset="0"/>
              <a:buChar char="•"/>
            </a:pPr>
            <a:endParaRPr lang="en-IN" dirty="0">
              <a:solidFill>
                <a:srgbClr val="5F6368"/>
              </a:solidFill>
              <a:latin typeface="Roboto"/>
            </a:endParaRPr>
          </a:p>
          <a:p>
            <a:pPr marL="285750" indent="-285750">
              <a:buFont typeface="Arial" panose="020B0604020202020204" pitchFamily="34" charset="0"/>
              <a:buChar char="•"/>
            </a:pPr>
            <a:endParaRPr lang="en-IN" dirty="0">
              <a:solidFill>
                <a:srgbClr val="5F6368"/>
              </a:solidFill>
              <a:latin typeface="Roboto"/>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You will be responsible for building world class  Ad-tech products, reporting tools and data applications.</a:t>
            </a:r>
          </a:p>
          <a:p>
            <a:pPr marL="28575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You will take a key role in our team, to create intuitive and innovative user experiences and is involved in all stages of software development.</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We are looking to add a rock star 'UI Developer' to our team! As a ‘UI Developer' you are accountable for functional, comprehensive and pixel-perfect user interface for our web and mobile application.</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are passionate about UI development for next-gen software applications that solve problems that matter and wow the users with an amazing user interface, this job is for you. </a:t>
            </a:r>
            <a:br>
              <a:rPr lang="en-IN" dirty="0"/>
            </a:br>
            <a:endParaRPr lang="en-IN" dirty="0">
              <a:solidFill>
                <a:srgbClr val="5F6368"/>
              </a:solidFill>
            </a:endParaRPr>
          </a:p>
        </p:txBody>
      </p:sp>
      <p:sp>
        <p:nvSpPr>
          <p:cNvPr id="7" name="object 3">
            <a:extLst>
              <a:ext uri="{FF2B5EF4-FFF2-40B4-BE49-F238E27FC236}">
                <a16:creationId xmlns:a16="http://schemas.microsoft.com/office/drawing/2014/main" id="{A9744C9F-BFFB-417C-9F1C-EE2F1CD03520}"/>
              </a:ext>
            </a:extLst>
          </p:cNvPr>
          <p:cNvSpPr txBox="1">
            <a:spLocks noGrp="1"/>
          </p:cNvSpPr>
          <p:nvPr>
            <p:ph type="title"/>
          </p:nvPr>
        </p:nvSpPr>
        <p:spPr>
          <a:xfrm>
            <a:off x="393700" y="609600"/>
            <a:ext cx="8445500" cy="566181"/>
          </a:xfrm>
          <a:prstGeom prst="rect">
            <a:avLst/>
          </a:prstGeom>
        </p:spPr>
        <p:txBody>
          <a:bodyPr vert="horz" wrap="square" lIns="0" tIns="12065" rIns="0" bIns="0" rtlCol="0">
            <a:spAutoFit/>
          </a:bodyPr>
          <a:lstStyle/>
          <a:p>
            <a:pPr marL="12700">
              <a:lnSpc>
                <a:spcPct val="100000"/>
              </a:lnSpc>
              <a:spcBef>
                <a:spcPts val="95"/>
              </a:spcBef>
            </a:pPr>
            <a:r>
              <a:rPr lang="en-US" sz="3600" spc="-5" dirty="0"/>
              <a:t>What’s in it for me?</a:t>
            </a:r>
            <a:endParaRPr sz="3600" spc="-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1934" y="914400"/>
            <a:ext cx="11078845" cy="567463"/>
          </a:xfrm>
          <a:prstGeom prst="rect">
            <a:avLst/>
          </a:prstGeom>
        </p:spPr>
        <p:txBody>
          <a:bodyPr vert="horz" wrap="square" lIns="0" tIns="13335" rIns="0" bIns="0" rtlCol="0">
            <a:spAutoFit/>
          </a:bodyPr>
          <a:lstStyle/>
          <a:p>
            <a:pPr marL="285750" indent="-285750">
              <a:buFont typeface="Arial" panose="020B0604020202020204" pitchFamily="34" charset="0"/>
              <a:buChar char="•"/>
            </a:pPr>
            <a:endParaRPr lang="en-US"/>
          </a:p>
          <a:p>
            <a:r>
              <a:rPr lang="en-US"/>
              <a:t> </a:t>
            </a:r>
            <a:endParaRPr lang="en-US" dirty="0"/>
          </a:p>
        </p:txBody>
      </p:sp>
      <p:sp>
        <p:nvSpPr>
          <p:cNvPr id="4" name="Rectangle 3">
            <a:extLst>
              <a:ext uri="{FF2B5EF4-FFF2-40B4-BE49-F238E27FC236}">
                <a16:creationId xmlns:a16="http://schemas.microsoft.com/office/drawing/2014/main" id="{19008B25-977C-45ED-897C-DEBD21F6D176}"/>
              </a:ext>
            </a:extLst>
          </p:cNvPr>
          <p:cNvSpPr/>
          <p:nvPr/>
        </p:nvSpPr>
        <p:spPr>
          <a:xfrm>
            <a:off x="1" y="1123430"/>
            <a:ext cx="11078844" cy="4647426"/>
          </a:xfrm>
          <a:prstGeom prst="rect">
            <a:avLst/>
          </a:prstGeom>
        </p:spPr>
        <p:txBody>
          <a:bodyPr wrap="square">
            <a:spAutoFit/>
          </a:bodyPr>
          <a:lstStyle/>
          <a:p>
            <a:endParaRPr lang="en-IN" dirty="0">
              <a:solidFill>
                <a:srgbClr val="5F6368"/>
              </a:solidFill>
              <a:latin typeface="Roboto"/>
            </a:endParaRPr>
          </a:p>
          <a:p>
            <a:endParaRPr lang="en-IN" dirty="0">
              <a:solidFill>
                <a:srgbClr val="5F6368"/>
              </a:solidFill>
              <a:latin typeface="Roboto"/>
            </a:endParaRPr>
          </a:p>
          <a:p>
            <a:endParaRPr lang="en-IN" dirty="0">
              <a:solidFill>
                <a:srgbClr val="5F6368"/>
              </a:solidFill>
              <a:latin typeface="Roboto"/>
            </a:endParaRPr>
          </a:p>
          <a:p>
            <a:endParaRPr lang="en-IN" dirty="0">
              <a:solidFill>
                <a:srgbClr val="5F6368"/>
              </a:solidFill>
              <a:latin typeface="Roboto"/>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As a Front end developer, you will be a part of a passionate team of developers and work towards creating clean and artful design, translate high-level requirements into interaction flows and </a:t>
            </a:r>
            <a:r>
              <a:rPr lang="en-IN" sz="2000" dirty="0" err="1">
                <a:latin typeface="Arial" panose="020B0604020202020204" pitchFamily="34" charset="0"/>
                <a:cs typeface="Arial" panose="020B0604020202020204" pitchFamily="34" charset="0"/>
              </a:rPr>
              <a:t>artifacts</a:t>
            </a:r>
            <a:r>
              <a:rPr lang="en-IN" sz="2000" dirty="0">
                <a:latin typeface="Arial" panose="020B0604020202020204" pitchFamily="34" charset="0"/>
                <a:cs typeface="Arial" panose="020B0604020202020204" pitchFamily="34" charset="0"/>
              </a:rPr>
              <a:t>, and transform them into beautiful, intuitive, and functional user interfaces.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We​ ​are​ ​a​ ​team ​thriving​ ​on​ ​young​ ​energy,​ ​on​ ​mentorship,​ ​craziness,​ ​drive​ ​and commitment​ ​to​ ​making​ ​a​ ​difference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You will play a key role in our team, to create intuitive and innovative user experiences and is involved in all stages of software development.</a:t>
            </a:r>
          </a:p>
          <a:p>
            <a:endParaRPr lang="en-IN" dirty="0">
              <a:latin typeface="Arial" panose="020B0604020202020204" pitchFamily="34" charset="0"/>
              <a:cs typeface="Arial" panose="020B0604020202020204" pitchFamily="34" charset="0"/>
            </a:endParaRPr>
          </a:p>
          <a:p>
            <a:br>
              <a:rPr lang="en-IN" sz="2400" dirty="0">
                <a:solidFill>
                  <a:srgbClr val="5F6368"/>
                </a:solidFill>
              </a:rPr>
            </a:br>
            <a:endParaRPr lang="en-IN" sz="2400" dirty="0">
              <a:solidFill>
                <a:srgbClr val="5F6368"/>
              </a:solidFill>
            </a:endParaRPr>
          </a:p>
          <a:p>
            <a:r>
              <a:rPr lang="en-IN" dirty="0">
                <a:solidFill>
                  <a:srgbClr val="5F6368"/>
                </a:solidFill>
                <a:latin typeface="Arial" panose="020B0604020202020204" pitchFamily="34" charset="0"/>
                <a:cs typeface="Arial" panose="020B0604020202020204" pitchFamily="34" charset="0"/>
              </a:rPr>
              <a:t>.</a:t>
            </a:r>
          </a:p>
        </p:txBody>
      </p:sp>
      <p:sp>
        <p:nvSpPr>
          <p:cNvPr id="7" name="object 3">
            <a:extLst>
              <a:ext uri="{FF2B5EF4-FFF2-40B4-BE49-F238E27FC236}">
                <a16:creationId xmlns:a16="http://schemas.microsoft.com/office/drawing/2014/main" id="{A9744C9F-BFFB-417C-9F1C-EE2F1CD03520}"/>
              </a:ext>
            </a:extLst>
          </p:cNvPr>
          <p:cNvSpPr txBox="1">
            <a:spLocks noGrp="1"/>
          </p:cNvSpPr>
          <p:nvPr>
            <p:ph type="title"/>
          </p:nvPr>
        </p:nvSpPr>
        <p:spPr>
          <a:xfrm>
            <a:off x="393700" y="762000"/>
            <a:ext cx="8750300" cy="566181"/>
          </a:xfrm>
          <a:prstGeom prst="rect">
            <a:avLst/>
          </a:prstGeom>
        </p:spPr>
        <p:txBody>
          <a:bodyPr vert="horz" wrap="square" lIns="0" tIns="12065" rIns="0" bIns="0" rtlCol="0">
            <a:spAutoFit/>
          </a:bodyPr>
          <a:lstStyle/>
          <a:p>
            <a:pPr marL="12700">
              <a:lnSpc>
                <a:spcPct val="100000"/>
              </a:lnSpc>
              <a:spcBef>
                <a:spcPts val="95"/>
              </a:spcBef>
            </a:pPr>
            <a:r>
              <a:rPr lang="en-US" sz="3600" spc="-5" dirty="0"/>
              <a:t>What is the Team Like?</a:t>
            </a:r>
            <a:endParaRPr sz="3600" spc="-5" dirty="0"/>
          </a:p>
        </p:txBody>
      </p:sp>
    </p:spTree>
    <p:extLst>
      <p:ext uri="{BB962C8B-B14F-4D97-AF65-F5344CB8AC3E}">
        <p14:creationId xmlns:p14="http://schemas.microsoft.com/office/powerpoint/2010/main" val="423469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52985D-BD7D-4569-B1CA-7C5A979C48CD}"/>
              </a:ext>
            </a:extLst>
          </p:cNvPr>
          <p:cNvSpPr>
            <a:spLocks noGrp="1"/>
          </p:cNvSpPr>
          <p:nvPr>
            <p:ph type="body" idx="1"/>
          </p:nvPr>
        </p:nvSpPr>
        <p:spPr>
          <a:xfrm>
            <a:off x="152400" y="1524000"/>
            <a:ext cx="11658600" cy="4616648"/>
          </a:xfrm>
        </p:spPr>
        <p:txBody>
          <a:bodyPr/>
          <a:lstStyle/>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Opportunity to develop game-changing, globally distributed, internet advertising products used by millions worldwide.</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Contribute hands-on, own, collaborate, and deliver new features and services at a fast pace.</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Build platforms, frameworks, APIs, libraries &amp; automated tools to facilitate rapid issue resolution and</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 development &amp; deployment of new features and changes.</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Own the prioritization, scoping and scheduling processes for new products and features.</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Work with and advise management on technical aspects, make well-informed decisions.</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Improve processes, technology &amp; the applications you own continuously by showing the team better ways of </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doing things and help improve skills in the team.</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Prioritize tech-debt and ensure the platforms and applications meet the latest industry standards.</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Learn new technology &amp; practices, coach the team and conduct training sessions – devote time for learning and continuous improvement of self and team.</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Imbibe and maintain a strong customer service-oriented attitude while designing and building products.</a:t>
            </a:r>
            <a:endParaRPr lang="en-US" sz="2000" dirty="0">
              <a:latin typeface="Arial" panose="020B0604020202020204" pitchFamily="34" charset="0"/>
              <a:cs typeface="Arial" panose="020B0604020202020204" pitchFamily="34" charset="0"/>
            </a:endParaRPr>
          </a:p>
        </p:txBody>
      </p:sp>
      <p:sp>
        <p:nvSpPr>
          <p:cNvPr id="4" name="object 3">
            <a:extLst>
              <a:ext uri="{FF2B5EF4-FFF2-40B4-BE49-F238E27FC236}">
                <a16:creationId xmlns:a16="http://schemas.microsoft.com/office/drawing/2014/main" id="{32337B9E-4926-45FF-B575-D5F8291FFD70}"/>
              </a:ext>
            </a:extLst>
          </p:cNvPr>
          <p:cNvSpPr txBox="1">
            <a:spLocks noGrp="1"/>
          </p:cNvSpPr>
          <p:nvPr>
            <p:ph type="title"/>
          </p:nvPr>
        </p:nvSpPr>
        <p:spPr>
          <a:xfrm>
            <a:off x="533400" y="349250"/>
            <a:ext cx="7696200" cy="566181"/>
          </a:xfrm>
          <a:prstGeom prst="rect">
            <a:avLst/>
          </a:prstGeom>
        </p:spPr>
        <p:txBody>
          <a:bodyPr vert="horz" wrap="square" lIns="0" tIns="12065" rIns="0" bIns="0" rtlCol="0">
            <a:spAutoFit/>
          </a:bodyPr>
          <a:lstStyle/>
          <a:p>
            <a:pPr marL="12700">
              <a:lnSpc>
                <a:spcPct val="100000"/>
              </a:lnSpc>
              <a:spcBef>
                <a:spcPts val="95"/>
              </a:spcBef>
            </a:pPr>
            <a:r>
              <a:rPr sz="3600" spc="-5" dirty="0">
                <a:latin typeface="Arial" panose="020B0604020202020204" pitchFamily="34" charset="0"/>
                <a:cs typeface="Arial" panose="020B0604020202020204" pitchFamily="34" charset="0"/>
              </a:rPr>
              <a:t>Role</a:t>
            </a:r>
            <a:r>
              <a:rPr lang="en-US" sz="3600" spc="-5" dirty="0">
                <a:latin typeface="Arial" panose="020B0604020202020204" pitchFamily="34" charset="0"/>
                <a:cs typeface="Arial" panose="020B0604020202020204" pitchFamily="34" charset="0"/>
              </a:rPr>
              <a:t>s</a:t>
            </a:r>
            <a:r>
              <a:rPr sz="3600" spc="-5" dirty="0">
                <a:latin typeface="Arial" panose="020B0604020202020204" pitchFamily="34" charset="0"/>
                <a:cs typeface="Arial" panose="020B0604020202020204" pitchFamily="34" charset="0"/>
              </a:rPr>
              <a:t> &amp;</a:t>
            </a:r>
            <a:r>
              <a:rPr sz="3600" spc="-55"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Responsibilities</a:t>
            </a:r>
          </a:p>
        </p:txBody>
      </p:sp>
    </p:spTree>
    <p:extLst>
      <p:ext uri="{BB962C8B-B14F-4D97-AF65-F5344CB8AC3E}">
        <p14:creationId xmlns:p14="http://schemas.microsoft.com/office/powerpoint/2010/main" val="437268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838200"/>
            <a:ext cx="11353800" cy="6012979"/>
          </a:xfrm>
          <a:prstGeom prst="rect">
            <a:avLst/>
          </a:prstGeom>
        </p:spPr>
        <p:txBody>
          <a:bodyPr vert="horz" wrap="square" lIns="0" tIns="12700" rIns="0" bIns="0" rtlCol="0">
            <a:spAutoFit/>
          </a:bodyPr>
          <a:lstStyle/>
          <a:p>
            <a:pPr marL="12700">
              <a:lnSpc>
                <a:spcPct val="100000"/>
              </a:lnSpc>
            </a:pPr>
            <a:endParaRPr sz="2000" dirty="0">
              <a:latin typeface="Arial"/>
              <a:cs typeface="Arial"/>
            </a:endParaRP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We like people with strong educational qualification (</a:t>
            </a:r>
            <a:r>
              <a:rPr lang="en-IN" sz="2000" dirty="0" err="1">
                <a:latin typeface="Arial" panose="020B0604020202020204" pitchFamily="34" charset="0"/>
                <a:cs typeface="Arial" panose="020B0604020202020204" pitchFamily="34" charset="0"/>
              </a:rPr>
              <a:t>B.Tech</a:t>
            </a:r>
            <a:r>
              <a:rPr lang="en-IN" sz="2000" dirty="0">
                <a:latin typeface="Arial" panose="020B0604020202020204" pitchFamily="34" charset="0"/>
                <a:cs typeface="Arial" panose="020B0604020202020204" pitchFamily="34" charset="0"/>
              </a:rPr>
              <a:t>, BE, BSC.IT, MCAs).</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 2-4 years of demonstrable experience developing software using modern Frontend technologies (ES6, React, Webpack/Babel etc)</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Ability to understand and resolve issues with dependencies.</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Expertise in building complex layouts with modern CSS (Grid/Flexbox) and HTML.</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Experience building and debugging complex, real-time systems in a team environment.</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Strong UX and design sensibilities, and a desire to sweat the </a:t>
            </a:r>
            <a:r>
              <a:rPr lang="en-IN" sz="2000" dirty="0" err="1">
                <a:latin typeface="Arial" panose="020B0604020202020204" pitchFamily="34" charset="0"/>
                <a:cs typeface="Arial" panose="020B0604020202020204" pitchFamily="34" charset="0"/>
              </a:rPr>
              <a:t>smallstuff</a:t>
            </a:r>
            <a:r>
              <a:rPr lang="en-IN" sz="2000" dirty="0">
                <a:latin typeface="Arial" panose="020B0604020202020204" pitchFamily="34" charset="0"/>
                <a:cs typeface="Arial" panose="020B0604020202020204" pitchFamily="34" charset="0"/>
              </a:rPr>
              <a:t>.</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Self-awareness and a desire to continually improve.</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Strong interpersonal communication skills, a positive attitude, and a hunger for growth.</a:t>
            </a:r>
          </a:p>
          <a:p>
            <a:pPr marL="285750" lvl="0" indent="-285750" fontAlgn="base">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lvl="0" fontAlgn="base"/>
            <a:r>
              <a:rPr lang="en-IN" sz="2000" b="1" dirty="0">
                <a:latin typeface="Arial" panose="020B0604020202020204" pitchFamily="34" charset="0"/>
                <a:cs typeface="Arial" panose="020B0604020202020204" pitchFamily="34" charset="0"/>
              </a:rPr>
              <a:t>Bonus Points:</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Experience working with Babel/Webpack/Gulp.</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Experience investigating and improving JavaScript performance.</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Experience with Web Sockets, Local Storage and ES6.</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Familiarity with scalable, real time distributed systems.</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We highly value contributions to open source projects; is there a public source repository or project</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 that you are particularly proud of?</a:t>
            </a:r>
          </a:p>
          <a:p>
            <a:pPr marL="285750" lvl="0" indent="-285750" fontAlgn="base">
              <a:buFont typeface="Arial" panose="020B0604020202020204" pitchFamily="34" charset="0"/>
              <a:buChar char="•"/>
            </a:pPr>
            <a:r>
              <a:rPr lang="en-IN" sz="2000" dirty="0">
                <a:latin typeface="Arial" panose="020B0604020202020204" pitchFamily="34" charset="0"/>
                <a:cs typeface="Arial" panose="020B0604020202020204" pitchFamily="34" charset="0"/>
              </a:rPr>
              <a:t>Testing frameworks (Chai, Mocha, Enzyme, or Jasmine)</a:t>
            </a:r>
            <a:endParaRPr lang="en-US" sz="2000" dirty="0">
              <a:latin typeface="Arial" panose="020B0604020202020204" pitchFamily="34" charset="0"/>
              <a:cs typeface="Arial" panose="020B0604020202020204" pitchFamily="34" charset="0"/>
            </a:endParaRPr>
          </a:p>
        </p:txBody>
      </p:sp>
      <p:sp>
        <p:nvSpPr>
          <p:cNvPr id="3" name="object 3"/>
          <p:cNvSpPr txBox="1">
            <a:spLocks noGrp="1"/>
          </p:cNvSpPr>
          <p:nvPr>
            <p:ph type="title"/>
          </p:nvPr>
        </p:nvSpPr>
        <p:spPr>
          <a:xfrm>
            <a:off x="304800" y="304800"/>
            <a:ext cx="7086600" cy="1120178"/>
          </a:xfrm>
          <a:prstGeom prst="rect">
            <a:avLst/>
          </a:prstGeom>
        </p:spPr>
        <p:txBody>
          <a:bodyPr vert="horz" wrap="square" lIns="0" tIns="12065" rIns="0" bIns="0" rtlCol="0">
            <a:spAutoFit/>
          </a:bodyPr>
          <a:lstStyle/>
          <a:p>
            <a:pPr marL="12700">
              <a:lnSpc>
                <a:spcPct val="100000"/>
              </a:lnSpc>
              <a:spcBef>
                <a:spcPts val="95"/>
              </a:spcBef>
            </a:pPr>
            <a:r>
              <a:rPr lang="en-US" sz="3600" spc="-5" dirty="0">
                <a:latin typeface="Arial" panose="020B0604020202020204" pitchFamily="34" charset="0"/>
                <a:cs typeface="Arial" panose="020B0604020202020204" pitchFamily="34" charset="0"/>
              </a:rPr>
              <a:t>Ideal Candidate</a:t>
            </a:r>
            <a:br>
              <a:rPr lang="en-US" sz="3600" spc="-5" dirty="0">
                <a:latin typeface="+mn-lt"/>
              </a:rPr>
            </a:br>
            <a:endParaRPr sz="3600" spc="-5"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800" y="1371600"/>
            <a:ext cx="10134600" cy="4968027"/>
          </a:xfrm>
          <a:prstGeom prst="rect">
            <a:avLst/>
          </a:prstGeom>
        </p:spPr>
        <p:txBody>
          <a:bodyPr vert="horz" wrap="square" lIns="0" tIns="12700" rIns="0" bIns="0" rtlCol="0">
            <a:spAutoFit/>
          </a:bodyPr>
          <a:lstStyle/>
          <a:p>
            <a:pPr marL="12700">
              <a:lnSpc>
                <a:spcPct val="100000"/>
              </a:lnSpc>
            </a:pPr>
            <a:endParaRPr lang="en-US" sz="2400" b="1" dirty="0">
              <a:solidFill>
                <a:srgbClr val="212121"/>
              </a:solidFill>
              <a:latin typeface="Arial"/>
              <a:cs typeface="Arial"/>
            </a:endParaRPr>
          </a:p>
          <a:p>
            <a:pPr marL="355600" indent="-342900">
              <a:lnSpc>
                <a:spcPct val="100000"/>
              </a:lnSpc>
              <a:buFont typeface="Arial" panose="020B0604020202020204" pitchFamily="34" charset="0"/>
              <a:buChar char="•"/>
            </a:pPr>
            <a:r>
              <a:rPr lang="en-IN" sz="2000" spc="-5" dirty="0">
                <a:latin typeface="Arial" panose="020B0604020202020204" pitchFamily="34" charset="0"/>
                <a:cs typeface="Arial" panose="020B0604020202020204" pitchFamily="34" charset="0"/>
              </a:rPr>
              <a:t>Talent Acquisition Outreach-HR Starts a Conversation</a:t>
            </a:r>
          </a:p>
          <a:p>
            <a:pPr marL="355600" indent="-342900">
              <a:lnSpc>
                <a:spcPct val="100000"/>
              </a:lnSpc>
              <a:buFont typeface="Arial" panose="020B0604020202020204" pitchFamily="34" charset="0"/>
              <a:buChar char="•"/>
            </a:pPr>
            <a:endParaRPr lang="en-IN" sz="2000" spc="-5" dirty="0">
              <a:latin typeface="Arial" panose="020B0604020202020204" pitchFamily="34" charset="0"/>
              <a:cs typeface="Arial" panose="020B0604020202020204" pitchFamily="34" charset="0"/>
            </a:endParaRPr>
          </a:p>
          <a:p>
            <a:pPr marL="355600" indent="-342900">
              <a:lnSpc>
                <a:spcPct val="100000"/>
              </a:lnSpc>
              <a:buFont typeface="Arial" panose="020B0604020202020204" pitchFamily="34" charset="0"/>
              <a:buChar char="•"/>
            </a:pPr>
            <a:r>
              <a:rPr lang="en-IN" sz="2000" spc="-5" dirty="0">
                <a:latin typeface="Arial" panose="020B0604020202020204" pitchFamily="34" charset="0"/>
                <a:cs typeface="Arial" panose="020B0604020202020204" pitchFamily="34" charset="0"/>
              </a:rPr>
              <a:t>Onsite Interview (Google Hangouts/Skype)</a:t>
            </a:r>
          </a:p>
          <a:p>
            <a:pPr marL="355600" indent="-342900">
              <a:lnSpc>
                <a:spcPct val="100000"/>
              </a:lnSpc>
              <a:buFont typeface="Arial" panose="020B0604020202020204" pitchFamily="34" charset="0"/>
              <a:buChar char="•"/>
            </a:pPr>
            <a:endParaRPr lang="en-IN" sz="2000" spc="-5" dirty="0">
              <a:latin typeface="Arial" panose="020B0604020202020204" pitchFamily="34" charset="0"/>
              <a:cs typeface="Arial" panose="020B0604020202020204" pitchFamily="34" charset="0"/>
            </a:endParaRPr>
          </a:p>
          <a:p>
            <a:pPr marL="355600" indent="-342900">
              <a:lnSpc>
                <a:spcPct val="100000"/>
              </a:lnSpc>
              <a:buFont typeface="Arial" panose="020B0604020202020204" pitchFamily="34" charset="0"/>
              <a:buChar char="•"/>
            </a:pPr>
            <a:r>
              <a:rPr lang="en-IN" sz="2000" spc="-5" dirty="0">
                <a:latin typeface="Arial" panose="020B0604020202020204" pitchFamily="34" charset="0"/>
                <a:cs typeface="Arial" panose="020B0604020202020204" pitchFamily="34" charset="0"/>
              </a:rPr>
              <a:t>Each Round is an Elimination Round</a:t>
            </a:r>
          </a:p>
          <a:p>
            <a:pPr marL="355600" indent="-342900">
              <a:lnSpc>
                <a:spcPct val="100000"/>
              </a:lnSpc>
              <a:buFont typeface="Arial" panose="020B0604020202020204" pitchFamily="34" charset="0"/>
              <a:buChar char="•"/>
            </a:pPr>
            <a:endParaRPr lang="en-IN" sz="2000" spc="-5" dirty="0">
              <a:latin typeface="Arial" panose="020B0604020202020204" pitchFamily="34" charset="0"/>
              <a:cs typeface="Arial" panose="020B0604020202020204" pitchFamily="34" charset="0"/>
            </a:endParaRPr>
          </a:p>
          <a:p>
            <a:pPr marL="12700">
              <a:lnSpc>
                <a:spcPct val="100000"/>
              </a:lnSpc>
            </a:pPr>
            <a:endParaRPr lang="en-IN" sz="2000" spc="-5" dirty="0">
              <a:latin typeface="Arial" panose="020B0604020202020204" pitchFamily="34" charset="0"/>
              <a:cs typeface="Arial" panose="020B0604020202020204" pitchFamily="34" charset="0"/>
            </a:endParaRPr>
          </a:p>
          <a:p>
            <a:pPr marL="12700">
              <a:lnSpc>
                <a:spcPct val="100000"/>
              </a:lnSpc>
            </a:pPr>
            <a:r>
              <a:rPr lang="en-IN" sz="2000" b="1" spc="-5" dirty="0">
                <a:latin typeface="Arial" panose="020B0604020202020204" pitchFamily="34" charset="0"/>
                <a:cs typeface="Arial" panose="020B0604020202020204" pitchFamily="34" charset="0"/>
              </a:rPr>
              <a:t>Round 1 : </a:t>
            </a:r>
            <a:r>
              <a:rPr lang="en-IN" sz="2000" spc="-5" dirty="0">
                <a:latin typeface="Arial" panose="020B0604020202020204" pitchFamily="34" charset="0"/>
                <a:cs typeface="Arial" panose="020B0604020202020204" pitchFamily="34" charset="0"/>
              </a:rPr>
              <a:t>This round is an Assignment round evaluating code quality and deployment</a:t>
            </a:r>
          </a:p>
          <a:p>
            <a:pPr marL="12700">
              <a:lnSpc>
                <a:spcPct val="100000"/>
              </a:lnSpc>
            </a:pPr>
            <a:r>
              <a:rPr lang="en-IN" sz="2000" b="1" spc="-5" dirty="0">
                <a:latin typeface="Arial" panose="020B0604020202020204" pitchFamily="34" charset="0"/>
                <a:cs typeface="Arial" panose="020B0604020202020204" pitchFamily="34" charset="0"/>
              </a:rPr>
              <a:t>Round 2</a:t>
            </a:r>
            <a:r>
              <a:rPr lang="en-IN" sz="2000" spc="-5" dirty="0">
                <a:latin typeface="Arial" panose="020B0604020202020204" pitchFamily="34" charset="0"/>
                <a:cs typeface="Arial" panose="020B0604020202020204" pitchFamily="34" charset="0"/>
              </a:rPr>
              <a:t>: The focus here will be on tech </a:t>
            </a:r>
            <a:r>
              <a:rPr lang="en-IN" sz="2000" spc="-5" dirty="0" err="1">
                <a:latin typeface="Arial" panose="020B0604020202020204" pitchFamily="34" charset="0"/>
                <a:cs typeface="Arial" panose="020B0604020202020204" pitchFamily="34" charset="0"/>
              </a:rPr>
              <a:t>i.e</a:t>
            </a:r>
            <a:r>
              <a:rPr lang="en-IN" sz="2000" spc="-5" dirty="0">
                <a:latin typeface="Arial" panose="020B0604020202020204" pitchFamily="34" charset="0"/>
                <a:cs typeface="Arial" panose="020B0604020202020204" pitchFamily="34" charset="0"/>
              </a:rPr>
              <a:t> html, </a:t>
            </a:r>
            <a:r>
              <a:rPr lang="en-IN" sz="2000" spc="-5" dirty="0" err="1">
                <a:latin typeface="Arial" panose="020B0604020202020204" pitchFamily="34" charset="0"/>
                <a:cs typeface="Arial" panose="020B0604020202020204" pitchFamily="34" charset="0"/>
              </a:rPr>
              <a:t>css</a:t>
            </a:r>
            <a:r>
              <a:rPr lang="en-IN" sz="2000" spc="-5" dirty="0">
                <a:latin typeface="Arial" panose="020B0604020202020204" pitchFamily="34" charset="0"/>
                <a:cs typeface="Arial" panose="020B0604020202020204" pitchFamily="34" charset="0"/>
              </a:rPr>
              <a:t> and </a:t>
            </a:r>
            <a:r>
              <a:rPr lang="en-IN" sz="2000" spc="-5" dirty="0" err="1">
                <a:latin typeface="Arial" panose="020B0604020202020204" pitchFamily="34" charset="0"/>
                <a:cs typeface="Arial" panose="020B0604020202020204" pitchFamily="34" charset="0"/>
              </a:rPr>
              <a:t>javascript</a:t>
            </a:r>
            <a:endParaRPr lang="en-IN" sz="2000" spc="-5" dirty="0">
              <a:latin typeface="Arial" panose="020B0604020202020204" pitchFamily="34" charset="0"/>
              <a:cs typeface="Arial" panose="020B0604020202020204" pitchFamily="34" charset="0"/>
            </a:endParaRPr>
          </a:p>
          <a:p>
            <a:pPr marL="12700">
              <a:lnSpc>
                <a:spcPct val="100000"/>
              </a:lnSpc>
            </a:pPr>
            <a:r>
              <a:rPr lang="en-IN" sz="2000" b="1" spc="-5" dirty="0">
                <a:latin typeface="Arial" panose="020B0604020202020204" pitchFamily="34" charset="0"/>
                <a:cs typeface="Arial" panose="020B0604020202020204" pitchFamily="34" charset="0"/>
              </a:rPr>
              <a:t>Round 3</a:t>
            </a:r>
            <a:r>
              <a:rPr lang="en-IN" sz="2000" spc="-5" dirty="0">
                <a:latin typeface="Arial" panose="020B0604020202020204" pitchFamily="34" charset="0"/>
                <a:cs typeface="Arial" panose="020B0604020202020204" pitchFamily="34" charset="0"/>
              </a:rPr>
              <a:t>: This will be the final round based on advance level tech </a:t>
            </a:r>
            <a:r>
              <a:rPr lang="en-IN" sz="2000" spc="-5" dirty="0" err="1">
                <a:latin typeface="Arial" panose="020B0604020202020204" pitchFamily="34" charset="0"/>
                <a:cs typeface="Arial" panose="020B0604020202020204" pitchFamily="34" charset="0"/>
              </a:rPr>
              <a:t>i.e</a:t>
            </a:r>
            <a:r>
              <a:rPr lang="en-IN" sz="2000" spc="-5" dirty="0">
                <a:latin typeface="Arial" panose="020B0604020202020204" pitchFamily="34" charset="0"/>
                <a:cs typeface="Arial" panose="020B0604020202020204" pitchFamily="34" charset="0"/>
              </a:rPr>
              <a:t> html ,</a:t>
            </a:r>
            <a:r>
              <a:rPr lang="en-IN" sz="2000" spc="-5" dirty="0" err="1">
                <a:latin typeface="Arial" panose="020B0604020202020204" pitchFamily="34" charset="0"/>
                <a:cs typeface="Arial" panose="020B0604020202020204" pitchFamily="34" charset="0"/>
              </a:rPr>
              <a:t>css</a:t>
            </a:r>
            <a:r>
              <a:rPr lang="en-IN" sz="2000" spc="-5" dirty="0">
                <a:latin typeface="Arial" panose="020B0604020202020204" pitchFamily="34" charset="0"/>
                <a:cs typeface="Arial" panose="020B0604020202020204" pitchFamily="34" charset="0"/>
              </a:rPr>
              <a:t> and </a:t>
            </a:r>
            <a:r>
              <a:rPr lang="en-IN" sz="2000" spc="-5" dirty="0" err="1">
                <a:latin typeface="Arial" panose="020B0604020202020204" pitchFamily="34" charset="0"/>
                <a:cs typeface="Arial" panose="020B0604020202020204" pitchFamily="34" charset="0"/>
              </a:rPr>
              <a:t>javascript</a:t>
            </a:r>
            <a:endParaRPr lang="en-IN" sz="2000" spc="-5" dirty="0">
              <a:latin typeface="Arial" panose="020B0604020202020204" pitchFamily="34" charset="0"/>
              <a:cs typeface="Arial" panose="020B0604020202020204" pitchFamily="34" charset="0"/>
            </a:endParaRPr>
          </a:p>
          <a:p>
            <a:pPr marL="12700">
              <a:lnSpc>
                <a:spcPct val="100000"/>
              </a:lnSpc>
            </a:pPr>
            <a:endParaRPr lang="en-IN" sz="2000" spc="-5" dirty="0">
              <a:latin typeface="Arial" panose="020B0604020202020204" pitchFamily="34" charset="0"/>
              <a:cs typeface="Arial" panose="020B0604020202020204" pitchFamily="34" charset="0"/>
            </a:endParaRPr>
          </a:p>
          <a:p>
            <a:pPr marL="12700">
              <a:lnSpc>
                <a:spcPct val="100000"/>
              </a:lnSpc>
            </a:pPr>
            <a:r>
              <a:rPr lang="en-IN" sz="2000" spc="-5" dirty="0">
                <a:latin typeface="Arial" panose="020B0604020202020204" pitchFamily="34" charset="0"/>
                <a:cs typeface="Arial" panose="020B0604020202020204" pitchFamily="34" charset="0"/>
              </a:rPr>
              <a:t>P.S : The above mentioned is a generic process ,it is subject to change based on experience range, background  ,specific role/team being hired for .</a:t>
            </a:r>
          </a:p>
          <a:p>
            <a:pPr marL="355600" indent="-342900">
              <a:lnSpc>
                <a:spcPct val="100000"/>
              </a:lnSpc>
              <a:buFont typeface="Arial" panose="020B0604020202020204" pitchFamily="34" charset="0"/>
              <a:buChar char="•"/>
            </a:pPr>
            <a:endParaRPr lang="en-IN" spc="-5" dirty="0">
              <a:latin typeface="Arial" panose="020B0604020202020204" pitchFamily="34" charset="0"/>
              <a:cs typeface="Arial" panose="020B0604020202020204" pitchFamily="34" charset="0"/>
            </a:endParaRPr>
          </a:p>
        </p:txBody>
      </p:sp>
      <p:sp>
        <p:nvSpPr>
          <p:cNvPr id="3" name="object 3"/>
          <p:cNvSpPr txBox="1">
            <a:spLocks noGrp="1"/>
          </p:cNvSpPr>
          <p:nvPr>
            <p:ph type="title"/>
          </p:nvPr>
        </p:nvSpPr>
        <p:spPr>
          <a:xfrm>
            <a:off x="-304800" y="479249"/>
            <a:ext cx="5410200" cy="1243289"/>
          </a:xfrm>
          <a:prstGeom prst="rect">
            <a:avLst/>
          </a:prstGeom>
        </p:spPr>
        <p:txBody>
          <a:bodyPr vert="horz" wrap="square" lIns="0" tIns="12065" rIns="0" bIns="0" rtlCol="0">
            <a:spAutoFit/>
          </a:bodyPr>
          <a:lstStyle/>
          <a:p>
            <a:pPr marL="12700" algn="r">
              <a:lnSpc>
                <a:spcPct val="100000"/>
              </a:lnSpc>
              <a:spcBef>
                <a:spcPts val="95"/>
              </a:spcBef>
            </a:pPr>
            <a:r>
              <a:rPr lang="en-IN" spc="-5" dirty="0"/>
              <a:t>Interview Process</a:t>
            </a:r>
            <a:br>
              <a:rPr lang="en-IN" spc="-5" dirty="0"/>
            </a:br>
            <a:endParaRPr spc="-5" dirty="0">
              <a:latin typeface="+mn-lt"/>
            </a:endParaRPr>
          </a:p>
        </p:txBody>
      </p:sp>
    </p:spTree>
    <p:extLst>
      <p:ext uri="{BB962C8B-B14F-4D97-AF65-F5344CB8AC3E}">
        <p14:creationId xmlns:p14="http://schemas.microsoft.com/office/powerpoint/2010/main" val="8143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990600"/>
            <a:ext cx="10515600" cy="4383251"/>
          </a:xfrm>
          <a:prstGeom prst="rect">
            <a:avLst/>
          </a:prstGeom>
        </p:spPr>
        <p:txBody>
          <a:bodyPr vert="horz" wrap="square" lIns="0" tIns="12700" rIns="0" bIns="0" rtlCol="0">
            <a:spAutoFit/>
          </a:bodyPr>
          <a:lstStyle/>
          <a:p>
            <a:pPr marL="12700">
              <a:lnSpc>
                <a:spcPct val="100000"/>
              </a:lnSpc>
            </a:pPr>
            <a:endParaRPr lang="en-US" sz="2400" b="1" dirty="0">
              <a:solidFill>
                <a:srgbClr val="212121"/>
              </a:solidFill>
              <a:latin typeface="Arial"/>
              <a:cs typeface="Arial"/>
            </a:endParaRPr>
          </a:p>
          <a:p>
            <a:pPr marL="355600" indent="-342900">
              <a:lnSpc>
                <a:spcPct val="100000"/>
              </a:lnSpc>
              <a:buFont typeface="Arial" panose="020B0604020202020204" pitchFamily="34" charset="0"/>
              <a:buChar char="•"/>
            </a:pPr>
            <a:endParaRPr lang="en-IN" sz="2000" spc="-5" dirty="0">
              <a:latin typeface="Arial" panose="020B0604020202020204" pitchFamily="34" charset="0"/>
              <a:cs typeface="Arial" panose="020B0604020202020204" pitchFamily="34" charset="0"/>
            </a:endParaRPr>
          </a:p>
          <a:p>
            <a:pPr marL="12700">
              <a:lnSpc>
                <a:spcPct val="100000"/>
              </a:lnSpc>
            </a:pPr>
            <a:r>
              <a:rPr lang="en-IN" sz="2000" spc="-5" dirty="0">
                <a:latin typeface="Arial" panose="020B0604020202020204" pitchFamily="34" charset="0"/>
                <a:cs typeface="Arial" panose="020B0604020202020204" pitchFamily="34" charset="0"/>
              </a:rPr>
              <a:t>At Media.Net people love their jobs, and not just because we offer the most competitive salaries in the industry. Our excellent benefits include everything from great medical and life insurance to catered meals. Our workspaces are comfortable and fun, complete with bean bag chairs, ping pong tables, and all the snacks you can eat.  We have no dress code (tee-shirts are </a:t>
            </a:r>
            <a:r>
              <a:rPr lang="en-IN" sz="2000" spc="-5" dirty="0" err="1">
                <a:latin typeface="Arial" panose="020B0604020202020204" pitchFamily="34" charset="0"/>
                <a:cs typeface="Arial" panose="020B0604020202020204" pitchFamily="34" charset="0"/>
              </a:rPr>
              <a:t>a-ok</a:t>
            </a:r>
            <a:r>
              <a:rPr lang="en-IN" sz="2000" spc="-5" dirty="0">
                <a:latin typeface="Arial" panose="020B0604020202020204" pitchFamily="34" charset="0"/>
                <a:cs typeface="Arial" panose="020B0604020202020204" pitchFamily="34" charset="0"/>
              </a:rPr>
              <a:t>!).We have flexible work hours and flexible holidays, which means that teams pick their own work hours.</a:t>
            </a:r>
          </a:p>
          <a:p>
            <a:pPr marL="12700">
              <a:lnSpc>
                <a:spcPct val="100000"/>
              </a:lnSpc>
            </a:pPr>
            <a:br>
              <a:rPr lang="en-IN" sz="2000" spc="-5" dirty="0">
                <a:latin typeface="Arial" panose="020B0604020202020204" pitchFamily="34" charset="0"/>
                <a:cs typeface="Arial" panose="020B0604020202020204" pitchFamily="34" charset="0"/>
              </a:rPr>
            </a:br>
            <a:r>
              <a:rPr lang="en-IN" sz="2000" spc="-5" dirty="0">
                <a:latin typeface="Arial" panose="020B0604020202020204" pitchFamily="34" charset="0"/>
                <a:cs typeface="Arial" panose="020B0604020202020204" pitchFamily="34" charset="0"/>
              </a:rPr>
              <a:t>Media.Net has its own concierge desk that doubles up as a travel agency. We are passionate about building the next generation of web products, and we believe that happy employees are the key to achieving this goal. If you like the idea of working in an exciting workspace on cutting-edge internet products that make a truly global impact (and wearing flip-flops to work), then we want to get to know you!</a:t>
            </a:r>
            <a:endParaRPr lang="en-IN" sz="2000" dirty="0">
              <a:solidFill>
                <a:srgbClr val="212121"/>
              </a:solidFill>
              <a:latin typeface="Arial" panose="020B0604020202020204" pitchFamily="34" charset="0"/>
              <a:cs typeface="Arial" panose="020B0604020202020204" pitchFamily="34" charset="0"/>
            </a:endParaRPr>
          </a:p>
        </p:txBody>
      </p:sp>
      <p:sp>
        <p:nvSpPr>
          <p:cNvPr id="3" name="object 3"/>
          <p:cNvSpPr txBox="1">
            <a:spLocks noGrp="1"/>
          </p:cNvSpPr>
          <p:nvPr>
            <p:ph type="title"/>
          </p:nvPr>
        </p:nvSpPr>
        <p:spPr>
          <a:xfrm>
            <a:off x="-304800" y="479249"/>
            <a:ext cx="5410200" cy="1243289"/>
          </a:xfrm>
          <a:prstGeom prst="rect">
            <a:avLst/>
          </a:prstGeom>
        </p:spPr>
        <p:txBody>
          <a:bodyPr vert="horz" wrap="square" lIns="0" tIns="12065" rIns="0" bIns="0" rtlCol="0">
            <a:spAutoFit/>
          </a:bodyPr>
          <a:lstStyle/>
          <a:p>
            <a:pPr marL="12700" algn="r">
              <a:lnSpc>
                <a:spcPct val="100000"/>
              </a:lnSpc>
              <a:spcBef>
                <a:spcPts val="95"/>
              </a:spcBef>
            </a:pPr>
            <a:r>
              <a:rPr lang="en-IN" spc="-5" dirty="0"/>
              <a:t>Benefits and Culture</a:t>
            </a:r>
            <a:br>
              <a:rPr lang="en-IN" spc="-5" dirty="0"/>
            </a:br>
            <a:endParaRPr spc="-5" dirty="0">
              <a:latin typeface="+mn-lt"/>
            </a:endParaRPr>
          </a:p>
        </p:txBody>
      </p:sp>
    </p:spTree>
    <p:extLst>
      <p:ext uri="{BB962C8B-B14F-4D97-AF65-F5344CB8AC3E}">
        <p14:creationId xmlns:p14="http://schemas.microsoft.com/office/powerpoint/2010/main" val="274632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2212" y="176784"/>
            <a:ext cx="11861800" cy="6503034"/>
            <a:chOff x="172212" y="176784"/>
            <a:chExt cx="11861800" cy="6503034"/>
          </a:xfrm>
        </p:grpSpPr>
        <p:sp>
          <p:nvSpPr>
            <p:cNvPr id="3" name="object 3"/>
            <p:cNvSpPr/>
            <p:nvPr/>
          </p:nvSpPr>
          <p:spPr>
            <a:xfrm>
              <a:off x="172212" y="176784"/>
              <a:ext cx="11861292" cy="650290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43484" y="1897379"/>
              <a:ext cx="4782439" cy="314210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76884" y="2400300"/>
              <a:ext cx="3697604" cy="2057400"/>
            </a:xfrm>
            <a:custGeom>
              <a:avLst/>
              <a:gdLst/>
              <a:ahLst/>
              <a:cxnLst/>
              <a:rect l="l" t="t" r="r" b="b"/>
              <a:pathLst>
                <a:path w="3697604" h="2057400">
                  <a:moveTo>
                    <a:pt x="3606800" y="0"/>
                  </a:moveTo>
                  <a:lnTo>
                    <a:pt x="90385" y="0"/>
                  </a:lnTo>
                  <a:lnTo>
                    <a:pt x="55201" y="7110"/>
                  </a:lnTo>
                  <a:lnTo>
                    <a:pt x="26471" y="26495"/>
                  </a:lnTo>
                  <a:lnTo>
                    <a:pt x="7102" y="55239"/>
                  </a:lnTo>
                  <a:lnTo>
                    <a:pt x="0" y="90424"/>
                  </a:lnTo>
                  <a:lnTo>
                    <a:pt x="0" y="1966976"/>
                  </a:lnTo>
                  <a:lnTo>
                    <a:pt x="7102" y="2002160"/>
                  </a:lnTo>
                  <a:lnTo>
                    <a:pt x="26471" y="2030904"/>
                  </a:lnTo>
                  <a:lnTo>
                    <a:pt x="55201" y="2050289"/>
                  </a:lnTo>
                  <a:lnTo>
                    <a:pt x="90385" y="2057400"/>
                  </a:lnTo>
                  <a:lnTo>
                    <a:pt x="3606800" y="2057400"/>
                  </a:lnTo>
                  <a:lnTo>
                    <a:pt x="3641984" y="2050289"/>
                  </a:lnTo>
                  <a:lnTo>
                    <a:pt x="3670728" y="2030904"/>
                  </a:lnTo>
                  <a:lnTo>
                    <a:pt x="3690113" y="2002160"/>
                  </a:lnTo>
                  <a:lnTo>
                    <a:pt x="3697224" y="1966976"/>
                  </a:lnTo>
                  <a:lnTo>
                    <a:pt x="3697224" y="90424"/>
                  </a:lnTo>
                  <a:lnTo>
                    <a:pt x="3690113" y="55239"/>
                  </a:lnTo>
                  <a:lnTo>
                    <a:pt x="3670728" y="26495"/>
                  </a:lnTo>
                  <a:lnTo>
                    <a:pt x="3641984" y="7110"/>
                  </a:lnTo>
                  <a:lnTo>
                    <a:pt x="3606800" y="0"/>
                  </a:lnTo>
                  <a:close/>
                </a:path>
              </a:pathLst>
            </a:custGeom>
            <a:solidFill>
              <a:srgbClr val="EA4653"/>
            </a:solidFill>
          </p:spPr>
          <p:txBody>
            <a:bodyPr wrap="square" lIns="0" tIns="0" rIns="0" bIns="0" rtlCol="0"/>
            <a:lstStyle/>
            <a:p>
              <a:endParaRPr/>
            </a:p>
          </p:txBody>
        </p:sp>
        <p:sp>
          <p:nvSpPr>
            <p:cNvPr id="6" name="object 6"/>
            <p:cNvSpPr/>
            <p:nvPr/>
          </p:nvSpPr>
          <p:spPr>
            <a:xfrm>
              <a:off x="1461515" y="3025139"/>
              <a:ext cx="1641348" cy="332232"/>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1449069" y="3441572"/>
            <a:ext cx="2562225" cy="635000"/>
          </a:xfrm>
          <a:prstGeom prst="rect">
            <a:avLst/>
          </a:prstGeom>
        </p:spPr>
        <p:txBody>
          <a:bodyPr vert="horz" wrap="square" lIns="0" tIns="12065" rIns="0" bIns="0" rtlCol="0">
            <a:spAutoFit/>
          </a:bodyPr>
          <a:lstStyle/>
          <a:p>
            <a:pPr marL="12700">
              <a:lnSpc>
                <a:spcPct val="100000"/>
              </a:lnSpc>
              <a:spcBef>
                <a:spcPts val="95"/>
              </a:spcBef>
            </a:pPr>
            <a:r>
              <a:rPr sz="4000" b="1" spc="-10" dirty="0">
                <a:solidFill>
                  <a:srgbClr val="FFFFFF"/>
                </a:solidFill>
                <a:latin typeface="Arial"/>
                <a:cs typeface="Arial"/>
              </a:rPr>
              <a:t>Thank</a:t>
            </a:r>
            <a:r>
              <a:rPr sz="4000" b="1" spc="-70" dirty="0">
                <a:solidFill>
                  <a:srgbClr val="FFFFFF"/>
                </a:solidFill>
                <a:latin typeface="Arial"/>
                <a:cs typeface="Arial"/>
              </a:rPr>
              <a:t> </a:t>
            </a:r>
            <a:r>
              <a:rPr sz="4000" b="1" spc="-5" dirty="0">
                <a:solidFill>
                  <a:srgbClr val="FFFFFF"/>
                </a:solidFill>
                <a:latin typeface="Arial"/>
                <a:cs typeface="Arial"/>
              </a:rPr>
              <a:t>you</a:t>
            </a:r>
            <a:endParaRPr sz="4000">
              <a:latin typeface="Arial"/>
              <a:cs typeface="Arial"/>
            </a:endParaRPr>
          </a:p>
        </p:txBody>
      </p:sp>
      <p:grpSp>
        <p:nvGrpSpPr>
          <p:cNvPr id="8" name="object 8"/>
          <p:cNvGrpSpPr/>
          <p:nvPr/>
        </p:nvGrpSpPr>
        <p:grpSpPr>
          <a:xfrm>
            <a:off x="5615940" y="553212"/>
            <a:ext cx="2976880" cy="1866900"/>
            <a:chOff x="5615940" y="553212"/>
            <a:chExt cx="2976880" cy="1866900"/>
          </a:xfrm>
        </p:grpSpPr>
        <p:sp>
          <p:nvSpPr>
            <p:cNvPr id="9" name="object 9"/>
            <p:cNvSpPr/>
            <p:nvPr/>
          </p:nvSpPr>
          <p:spPr>
            <a:xfrm>
              <a:off x="5615940" y="553212"/>
              <a:ext cx="2976371" cy="18669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661660" y="598932"/>
              <a:ext cx="2714625" cy="1605280"/>
            </a:xfrm>
            <a:custGeom>
              <a:avLst/>
              <a:gdLst/>
              <a:ahLst/>
              <a:cxnLst/>
              <a:rect l="l" t="t" r="r" b="b"/>
              <a:pathLst>
                <a:path w="2714625" h="1605280">
                  <a:moveTo>
                    <a:pt x="2570353" y="0"/>
                  </a:moveTo>
                  <a:lnTo>
                    <a:pt x="143890" y="0"/>
                  </a:lnTo>
                  <a:lnTo>
                    <a:pt x="98397" y="7332"/>
                  </a:lnTo>
                  <a:lnTo>
                    <a:pt x="58896" y="27753"/>
                  </a:lnTo>
                  <a:lnTo>
                    <a:pt x="27753" y="58896"/>
                  </a:lnTo>
                  <a:lnTo>
                    <a:pt x="7332" y="98397"/>
                  </a:lnTo>
                  <a:lnTo>
                    <a:pt x="0" y="143890"/>
                  </a:lnTo>
                  <a:lnTo>
                    <a:pt x="0" y="1460880"/>
                  </a:lnTo>
                  <a:lnTo>
                    <a:pt x="7332" y="1506374"/>
                  </a:lnTo>
                  <a:lnTo>
                    <a:pt x="27753" y="1545875"/>
                  </a:lnTo>
                  <a:lnTo>
                    <a:pt x="58896" y="1577018"/>
                  </a:lnTo>
                  <a:lnTo>
                    <a:pt x="98397" y="1597439"/>
                  </a:lnTo>
                  <a:lnTo>
                    <a:pt x="143890" y="1604771"/>
                  </a:lnTo>
                  <a:lnTo>
                    <a:pt x="2570353" y="1604771"/>
                  </a:lnTo>
                  <a:lnTo>
                    <a:pt x="2615846" y="1597439"/>
                  </a:lnTo>
                  <a:lnTo>
                    <a:pt x="2655347" y="1577018"/>
                  </a:lnTo>
                  <a:lnTo>
                    <a:pt x="2686490" y="1545875"/>
                  </a:lnTo>
                  <a:lnTo>
                    <a:pt x="2706911" y="1506374"/>
                  </a:lnTo>
                  <a:lnTo>
                    <a:pt x="2714243" y="1460880"/>
                  </a:lnTo>
                  <a:lnTo>
                    <a:pt x="2714243" y="143890"/>
                  </a:lnTo>
                  <a:lnTo>
                    <a:pt x="2706911" y="98397"/>
                  </a:lnTo>
                  <a:lnTo>
                    <a:pt x="2686490" y="58896"/>
                  </a:lnTo>
                  <a:lnTo>
                    <a:pt x="2655347" y="27753"/>
                  </a:lnTo>
                  <a:lnTo>
                    <a:pt x="2615846" y="7332"/>
                  </a:lnTo>
                  <a:lnTo>
                    <a:pt x="2570353" y="0"/>
                  </a:lnTo>
                  <a:close/>
                </a:path>
              </a:pathLst>
            </a:custGeom>
            <a:solidFill>
              <a:srgbClr val="FFFFFF"/>
            </a:solidFill>
          </p:spPr>
          <p:txBody>
            <a:bodyPr wrap="square" lIns="0" tIns="0" rIns="0" bIns="0" rtlCol="0"/>
            <a:lstStyle/>
            <a:p>
              <a:endParaRPr/>
            </a:p>
          </p:txBody>
        </p:sp>
        <p:sp>
          <p:nvSpPr>
            <p:cNvPr id="11" name="object 11"/>
            <p:cNvSpPr/>
            <p:nvPr/>
          </p:nvSpPr>
          <p:spPr>
            <a:xfrm>
              <a:off x="5661660" y="598932"/>
              <a:ext cx="2714625" cy="1605280"/>
            </a:xfrm>
            <a:custGeom>
              <a:avLst/>
              <a:gdLst/>
              <a:ahLst/>
              <a:cxnLst/>
              <a:rect l="l" t="t" r="r" b="b"/>
              <a:pathLst>
                <a:path w="2714625" h="1605280">
                  <a:moveTo>
                    <a:pt x="0" y="143890"/>
                  </a:moveTo>
                  <a:lnTo>
                    <a:pt x="7332" y="98397"/>
                  </a:lnTo>
                  <a:lnTo>
                    <a:pt x="27753" y="58896"/>
                  </a:lnTo>
                  <a:lnTo>
                    <a:pt x="58896" y="27753"/>
                  </a:lnTo>
                  <a:lnTo>
                    <a:pt x="98397" y="7332"/>
                  </a:lnTo>
                  <a:lnTo>
                    <a:pt x="143890" y="0"/>
                  </a:lnTo>
                  <a:lnTo>
                    <a:pt x="2570353" y="0"/>
                  </a:lnTo>
                  <a:lnTo>
                    <a:pt x="2615846" y="7332"/>
                  </a:lnTo>
                  <a:lnTo>
                    <a:pt x="2655347" y="27753"/>
                  </a:lnTo>
                  <a:lnTo>
                    <a:pt x="2686490" y="58896"/>
                  </a:lnTo>
                  <a:lnTo>
                    <a:pt x="2706911" y="98397"/>
                  </a:lnTo>
                  <a:lnTo>
                    <a:pt x="2714243" y="143890"/>
                  </a:lnTo>
                  <a:lnTo>
                    <a:pt x="2714243" y="1460880"/>
                  </a:lnTo>
                  <a:lnTo>
                    <a:pt x="2706911" y="1506374"/>
                  </a:lnTo>
                  <a:lnTo>
                    <a:pt x="2686490" y="1545875"/>
                  </a:lnTo>
                  <a:lnTo>
                    <a:pt x="2655347" y="1577018"/>
                  </a:lnTo>
                  <a:lnTo>
                    <a:pt x="2615846" y="1597439"/>
                  </a:lnTo>
                  <a:lnTo>
                    <a:pt x="2570353" y="1604771"/>
                  </a:lnTo>
                  <a:lnTo>
                    <a:pt x="143890" y="1604771"/>
                  </a:lnTo>
                  <a:lnTo>
                    <a:pt x="98397" y="1597439"/>
                  </a:lnTo>
                  <a:lnTo>
                    <a:pt x="58896" y="1577018"/>
                  </a:lnTo>
                  <a:lnTo>
                    <a:pt x="27753" y="1545875"/>
                  </a:lnTo>
                  <a:lnTo>
                    <a:pt x="7332" y="1506374"/>
                  </a:lnTo>
                  <a:lnTo>
                    <a:pt x="0" y="1460880"/>
                  </a:lnTo>
                  <a:lnTo>
                    <a:pt x="0" y="143890"/>
                  </a:lnTo>
                  <a:close/>
                </a:path>
              </a:pathLst>
            </a:custGeom>
            <a:ln w="12700">
              <a:solidFill>
                <a:srgbClr val="E7E6E6"/>
              </a:solidFill>
            </a:ln>
          </p:spPr>
          <p:txBody>
            <a:bodyPr wrap="square" lIns="0" tIns="0" rIns="0" bIns="0" rtlCol="0"/>
            <a:lstStyle/>
            <a:p>
              <a:endParaRPr/>
            </a:p>
          </p:txBody>
        </p:sp>
      </p:grpSp>
      <p:sp>
        <p:nvSpPr>
          <p:cNvPr id="12" name="object 12"/>
          <p:cNvSpPr txBox="1"/>
          <p:nvPr/>
        </p:nvSpPr>
        <p:spPr>
          <a:xfrm>
            <a:off x="5828157" y="1058926"/>
            <a:ext cx="2392680" cy="958850"/>
          </a:xfrm>
          <a:prstGeom prst="rect">
            <a:avLst/>
          </a:prstGeom>
        </p:spPr>
        <p:txBody>
          <a:bodyPr vert="horz" wrap="square" lIns="0" tIns="33020" rIns="0" bIns="0" rtlCol="0">
            <a:spAutoFit/>
          </a:bodyPr>
          <a:lstStyle/>
          <a:p>
            <a:pPr marL="12700" marR="339725" algn="just">
              <a:lnSpc>
                <a:spcPts val="1300"/>
              </a:lnSpc>
              <a:spcBef>
                <a:spcPts val="260"/>
              </a:spcBef>
            </a:pPr>
            <a:r>
              <a:rPr sz="1200" b="1" spc="-5" dirty="0">
                <a:latin typeface="Arial"/>
                <a:cs typeface="Arial"/>
              </a:rPr>
              <a:t>Media.net Has </a:t>
            </a:r>
            <a:r>
              <a:rPr sz="1200" b="1" dirty="0">
                <a:latin typeface="Arial"/>
                <a:cs typeface="Arial"/>
              </a:rPr>
              <a:t>Been Quietly  Helping Publishers </a:t>
            </a:r>
            <a:r>
              <a:rPr sz="1200" b="1" spc="-10" dirty="0">
                <a:latin typeface="Arial"/>
                <a:cs typeface="Arial"/>
              </a:rPr>
              <a:t>Move</a:t>
            </a:r>
            <a:r>
              <a:rPr sz="1200" b="1" spc="-70" dirty="0">
                <a:latin typeface="Arial"/>
                <a:cs typeface="Arial"/>
              </a:rPr>
              <a:t> </a:t>
            </a:r>
            <a:r>
              <a:rPr sz="1200" b="1" spc="-45" dirty="0">
                <a:latin typeface="Arial"/>
                <a:cs typeface="Arial"/>
              </a:rPr>
              <a:t>To  </a:t>
            </a:r>
            <a:r>
              <a:rPr sz="1200" b="1" spc="-5" dirty="0">
                <a:latin typeface="Arial"/>
                <a:cs typeface="Arial"/>
              </a:rPr>
              <a:t>Server-Side</a:t>
            </a:r>
            <a:r>
              <a:rPr sz="1200" b="1" spc="-20" dirty="0">
                <a:latin typeface="Arial"/>
                <a:cs typeface="Arial"/>
              </a:rPr>
              <a:t> </a:t>
            </a:r>
            <a:r>
              <a:rPr sz="1200" b="1" dirty="0">
                <a:latin typeface="Arial"/>
                <a:cs typeface="Arial"/>
              </a:rPr>
              <a:t>Bidding</a:t>
            </a:r>
            <a:endParaRPr sz="1200">
              <a:latin typeface="Arial"/>
              <a:cs typeface="Arial"/>
            </a:endParaRPr>
          </a:p>
          <a:p>
            <a:pPr marL="12700" marR="5080">
              <a:lnSpc>
                <a:spcPct val="145000"/>
              </a:lnSpc>
              <a:spcBef>
                <a:spcPts val="500"/>
              </a:spcBef>
            </a:pPr>
            <a:r>
              <a:rPr sz="800" spc="-5" dirty="0">
                <a:latin typeface="Arial"/>
                <a:cs typeface="Arial"/>
              </a:rPr>
              <a:t>Two years ago, Media.net started helping publishers  </a:t>
            </a:r>
            <a:r>
              <a:rPr sz="800" dirty="0">
                <a:latin typeface="Arial"/>
                <a:cs typeface="Arial"/>
              </a:rPr>
              <a:t>move </a:t>
            </a:r>
            <a:r>
              <a:rPr sz="800" spc="-5" dirty="0">
                <a:latin typeface="Arial"/>
                <a:cs typeface="Arial"/>
              </a:rPr>
              <a:t>their header bidding partners </a:t>
            </a:r>
            <a:r>
              <a:rPr sz="800" dirty="0">
                <a:latin typeface="Arial"/>
                <a:cs typeface="Arial"/>
              </a:rPr>
              <a:t>to a</a:t>
            </a:r>
            <a:r>
              <a:rPr sz="800" spc="75" dirty="0">
                <a:latin typeface="Arial"/>
                <a:cs typeface="Arial"/>
              </a:rPr>
              <a:t> </a:t>
            </a:r>
            <a:r>
              <a:rPr sz="800" spc="-5" dirty="0">
                <a:latin typeface="Arial"/>
                <a:cs typeface="Arial"/>
              </a:rPr>
              <a:t>speedier…</a:t>
            </a:r>
            <a:endParaRPr sz="800">
              <a:latin typeface="Arial"/>
              <a:cs typeface="Arial"/>
            </a:endParaRPr>
          </a:p>
        </p:txBody>
      </p:sp>
      <p:grpSp>
        <p:nvGrpSpPr>
          <p:cNvPr id="13" name="object 13"/>
          <p:cNvGrpSpPr/>
          <p:nvPr/>
        </p:nvGrpSpPr>
        <p:grpSpPr>
          <a:xfrm>
            <a:off x="5806440" y="553212"/>
            <a:ext cx="5923915" cy="1866900"/>
            <a:chOff x="5806440" y="553212"/>
            <a:chExt cx="5923915" cy="1866900"/>
          </a:xfrm>
        </p:grpSpPr>
        <p:sp>
          <p:nvSpPr>
            <p:cNvPr id="14" name="object 14"/>
            <p:cNvSpPr/>
            <p:nvPr/>
          </p:nvSpPr>
          <p:spPr>
            <a:xfrm>
              <a:off x="5806440" y="726948"/>
              <a:ext cx="870204" cy="254508"/>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8753856" y="553212"/>
              <a:ext cx="2976372" cy="1866900"/>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8799576" y="598932"/>
              <a:ext cx="2714625" cy="1605280"/>
            </a:xfrm>
            <a:custGeom>
              <a:avLst/>
              <a:gdLst/>
              <a:ahLst/>
              <a:cxnLst/>
              <a:rect l="l" t="t" r="r" b="b"/>
              <a:pathLst>
                <a:path w="2714625" h="1605280">
                  <a:moveTo>
                    <a:pt x="2570353" y="0"/>
                  </a:moveTo>
                  <a:lnTo>
                    <a:pt x="143891" y="0"/>
                  </a:lnTo>
                  <a:lnTo>
                    <a:pt x="98397" y="7332"/>
                  </a:lnTo>
                  <a:lnTo>
                    <a:pt x="58896" y="27753"/>
                  </a:lnTo>
                  <a:lnTo>
                    <a:pt x="27753" y="58896"/>
                  </a:lnTo>
                  <a:lnTo>
                    <a:pt x="7332" y="98397"/>
                  </a:lnTo>
                  <a:lnTo>
                    <a:pt x="0" y="143890"/>
                  </a:lnTo>
                  <a:lnTo>
                    <a:pt x="0" y="1460880"/>
                  </a:lnTo>
                  <a:lnTo>
                    <a:pt x="7332" y="1506374"/>
                  </a:lnTo>
                  <a:lnTo>
                    <a:pt x="27753" y="1545875"/>
                  </a:lnTo>
                  <a:lnTo>
                    <a:pt x="58896" y="1577018"/>
                  </a:lnTo>
                  <a:lnTo>
                    <a:pt x="98397" y="1597439"/>
                  </a:lnTo>
                  <a:lnTo>
                    <a:pt x="143891" y="1604771"/>
                  </a:lnTo>
                  <a:lnTo>
                    <a:pt x="2570353" y="1604771"/>
                  </a:lnTo>
                  <a:lnTo>
                    <a:pt x="2615846" y="1597439"/>
                  </a:lnTo>
                  <a:lnTo>
                    <a:pt x="2655347" y="1577018"/>
                  </a:lnTo>
                  <a:lnTo>
                    <a:pt x="2686490" y="1545875"/>
                  </a:lnTo>
                  <a:lnTo>
                    <a:pt x="2706911" y="1506374"/>
                  </a:lnTo>
                  <a:lnTo>
                    <a:pt x="2714244" y="1460880"/>
                  </a:lnTo>
                  <a:lnTo>
                    <a:pt x="2714244" y="143890"/>
                  </a:lnTo>
                  <a:lnTo>
                    <a:pt x="2706911" y="98397"/>
                  </a:lnTo>
                  <a:lnTo>
                    <a:pt x="2686490" y="58896"/>
                  </a:lnTo>
                  <a:lnTo>
                    <a:pt x="2655347" y="27753"/>
                  </a:lnTo>
                  <a:lnTo>
                    <a:pt x="2615846" y="7332"/>
                  </a:lnTo>
                  <a:lnTo>
                    <a:pt x="2570353" y="0"/>
                  </a:lnTo>
                  <a:close/>
                </a:path>
              </a:pathLst>
            </a:custGeom>
            <a:solidFill>
              <a:srgbClr val="FFFFFF"/>
            </a:solidFill>
          </p:spPr>
          <p:txBody>
            <a:bodyPr wrap="square" lIns="0" tIns="0" rIns="0" bIns="0" rtlCol="0"/>
            <a:lstStyle/>
            <a:p>
              <a:endParaRPr/>
            </a:p>
          </p:txBody>
        </p:sp>
        <p:sp>
          <p:nvSpPr>
            <p:cNvPr id="17" name="object 17"/>
            <p:cNvSpPr/>
            <p:nvPr/>
          </p:nvSpPr>
          <p:spPr>
            <a:xfrm>
              <a:off x="8799576" y="598932"/>
              <a:ext cx="2714625" cy="1605280"/>
            </a:xfrm>
            <a:custGeom>
              <a:avLst/>
              <a:gdLst/>
              <a:ahLst/>
              <a:cxnLst/>
              <a:rect l="l" t="t" r="r" b="b"/>
              <a:pathLst>
                <a:path w="2714625" h="1605280">
                  <a:moveTo>
                    <a:pt x="0" y="143890"/>
                  </a:moveTo>
                  <a:lnTo>
                    <a:pt x="7332" y="98397"/>
                  </a:lnTo>
                  <a:lnTo>
                    <a:pt x="27753" y="58896"/>
                  </a:lnTo>
                  <a:lnTo>
                    <a:pt x="58896" y="27753"/>
                  </a:lnTo>
                  <a:lnTo>
                    <a:pt x="98397" y="7332"/>
                  </a:lnTo>
                  <a:lnTo>
                    <a:pt x="143891" y="0"/>
                  </a:lnTo>
                  <a:lnTo>
                    <a:pt x="2570353" y="0"/>
                  </a:lnTo>
                  <a:lnTo>
                    <a:pt x="2615846" y="7332"/>
                  </a:lnTo>
                  <a:lnTo>
                    <a:pt x="2655347" y="27753"/>
                  </a:lnTo>
                  <a:lnTo>
                    <a:pt x="2686490" y="58896"/>
                  </a:lnTo>
                  <a:lnTo>
                    <a:pt x="2706911" y="98397"/>
                  </a:lnTo>
                  <a:lnTo>
                    <a:pt x="2714244" y="143890"/>
                  </a:lnTo>
                  <a:lnTo>
                    <a:pt x="2714244" y="1460880"/>
                  </a:lnTo>
                  <a:lnTo>
                    <a:pt x="2706911" y="1506374"/>
                  </a:lnTo>
                  <a:lnTo>
                    <a:pt x="2686490" y="1545875"/>
                  </a:lnTo>
                  <a:lnTo>
                    <a:pt x="2655347" y="1577018"/>
                  </a:lnTo>
                  <a:lnTo>
                    <a:pt x="2615846" y="1597439"/>
                  </a:lnTo>
                  <a:lnTo>
                    <a:pt x="2570353" y="1604771"/>
                  </a:lnTo>
                  <a:lnTo>
                    <a:pt x="143891" y="1604771"/>
                  </a:lnTo>
                  <a:lnTo>
                    <a:pt x="98397" y="1597439"/>
                  </a:lnTo>
                  <a:lnTo>
                    <a:pt x="58896" y="1577018"/>
                  </a:lnTo>
                  <a:lnTo>
                    <a:pt x="27753" y="1545875"/>
                  </a:lnTo>
                  <a:lnTo>
                    <a:pt x="7332" y="1506374"/>
                  </a:lnTo>
                  <a:lnTo>
                    <a:pt x="0" y="1460880"/>
                  </a:lnTo>
                  <a:lnTo>
                    <a:pt x="0" y="143890"/>
                  </a:lnTo>
                  <a:close/>
                </a:path>
              </a:pathLst>
            </a:custGeom>
            <a:ln w="12700">
              <a:solidFill>
                <a:srgbClr val="E7E6E6"/>
              </a:solidFill>
            </a:ln>
          </p:spPr>
          <p:txBody>
            <a:bodyPr wrap="square" lIns="0" tIns="0" rIns="0" bIns="0" rtlCol="0"/>
            <a:lstStyle/>
            <a:p>
              <a:endParaRPr/>
            </a:p>
          </p:txBody>
        </p:sp>
      </p:grpSp>
      <p:sp>
        <p:nvSpPr>
          <p:cNvPr id="18" name="object 18"/>
          <p:cNvSpPr txBox="1"/>
          <p:nvPr/>
        </p:nvSpPr>
        <p:spPr>
          <a:xfrm>
            <a:off x="8966707" y="1058926"/>
            <a:ext cx="2280920" cy="958850"/>
          </a:xfrm>
          <a:prstGeom prst="rect">
            <a:avLst/>
          </a:prstGeom>
        </p:spPr>
        <p:txBody>
          <a:bodyPr vert="horz" wrap="square" lIns="0" tIns="33020" rIns="0" bIns="0" rtlCol="0">
            <a:spAutoFit/>
          </a:bodyPr>
          <a:lstStyle/>
          <a:p>
            <a:pPr marL="12700" marR="9525">
              <a:lnSpc>
                <a:spcPts val="1300"/>
              </a:lnSpc>
              <a:spcBef>
                <a:spcPts val="260"/>
              </a:spcBef>
            </a:pPr>
            <a:r>
              <a:rPr sz="1200" b="1" spc="-5" dirty="0">
                <a:latin typeface="Arial"/>
                <a:cs typeface="Arial"/>
              </a:rPr>
              <a:t>Media.net </a:t>
            </a:r>
            <a:r>
              <a:rPr sz="1200" b="1" dirty="0">
                <a:latin typeface="Arial"/>
                <a:cs typeface="Arial"/>
              </a:rPr>
              <a:t>Launches Next  Generation </a:t>
            </a:r>
            <a:r>
              <a:rPr sz="1200" b="1" spc="-20" dirty="0">
                <a:latin typeface="Arial"/>
                <a:cs typeface="Arial"/>
              </a:rPr>
              <a:t>Ad </a:t>
            </a:r>
            <a:r>
              <a:rPr sz="1200" b="1" spc="-10" dirty="0">
                <a:latin typeface="Arial"/>
                <a:cs typeface="Arial"/>
              </a:rPr>
              <a:t>Targeting </a:t>
            </a:r>
            <a:r>
              <a:rPr sz="1200" b="1" spc="-5" dirty="0">
                <a:latin typeface="Arial"/>
                <a:cs typeface="Arial"/>
              </a:rPr>
              <a:t>at</a:t>
            </a:r>
            <a:r>
              <a:rPr sz="1200" b="1" spc="-65" dirty="0">
                <a:latin typeface="Arial"/>
                <a:cs typeface="Arial"/>
              </a:rPr>
              <a:t> </a:t>
            </a:r>
            <a:r>
              <a:rPr sz="1200" b="1" spc="-15" dirty="0">
                <a:latin typeface="Arial"/>
                <a:cs typeface="Arial"/>
              </a:rPr>
              <a:t>IAB  </a:t>
            </a:r>
            <a:r>
              <a:rPr sz="1200" b="1" spc="-10" dirty="0">
                <a:latin typeface="Arial"/>
                <a:cs typeface="Arial"/>
              </a:rPr>
              <a:t>Annual </a:t>
            </a:r>
            <a:r>
              <a:rPr sz="1200" b="1" dirty="0">
                <a:latin typeface="Arial"/>
                <a:cs typeface="Arial"/>
              </a:rPr>
              <a:t>Leadership</a:t>
            </a:r>
            <a:r>
              <a:rPr sz="1200" b="1" spc="20" dirty="0">
                <a:latin typeface="Arial"/>
                <a:cs typeface="Arial"/>
              </a:rPr>
              <a:t> </a:t>
            </a:r>
            <a:r>
              <a:rPr sz="1200" b="1" spc="-5" dirty="0">
                <a:latin typeface="Arial"/>
                <a:cs typeface="Arial"/>
              </a:rPr>
              <a:t>Meeting</a:t>
            </a:r>
            <a:endParaRPr sz="1200">
              <a:latin typeface="Arial"/>
              <a:cs typeface="Arial"/>
            </a:endParaRPr>
          </a:p>
          <a:p>
            <a:pPr marL="12700" marR="5080">
              <a:lnSpc>
                <a:spcPct val="145000"/>
              </a:lnSpc>
              <a:spcBef>
                <a:spcPts val="500"/>
              </a:spcBef>
            </a:pPr>
            <a:r>
              <a:rPr sz="800" spc="-5" dirty="0">
                <a:latin typeface="Arial"/>
                <a:cs typeface="Arial"/>
              </a:rPr>
              <a:t>Today at </a:t>
            </a:r>
            <a:r>
              <a:rPr sz="800" dirty="0">
                <a:latin typeface="Arial"/>
                <a:cs typeface="Arial"/>
              </a:rPr>
              <a:t>the </a:t>
            </a:r>
            <a:r>
              <a:rPr sz="800" spc="-5" dirty="0">
                <a:latin typeface="Arial"/>
                <a:cs typeface="Arial"/>
              </a:rPr>
              <a:t>Internet Advertising Bureau’s Annual  Leadership Meeting</a:t>
            </a:r>
            <a:r>
              <a:rPr sz="800" spc="35" dirty="0">
                <a:latin typeface="Arial"/>
                <a:cs typeface="Arial"/>
              </a:rPr>
              <a:t> </a:t>
            </a:r>
            <a:r>
              <a:rPr sz="800" spc="-5" dirty="0">
                <a:latin typeface="Arial"/>
                <a:cs typeface="Arial"/>
              </a:rPr>
              <a:t>(#IABALM)…</a:t>
            </a:r>
            <a:endParaRPr sz="800">
              <a:latin typeface="Arial"/>
              <a:cs typeface="Arial"/>
            </a:endParaRPr>
          </a:p>
        </p:txBody>
      </p:sp>
      <p:grpSp>
        <p:nvGrpSpPr>
          <p:cNvPr id="19" name="object 19"/>
          <p:cNvGrpSpPr/>
          <p:nvPr/>
        </p:nvGrpSpPr>
        <p:grpSpPr>
          <a:xfrm>
            <a:off x="8753856" y="775716"/>
            <a:ext cx="2976880" cy="5677535"/>
            <a:chOff x="8753856" y="775716"/>
            <a:chExt cx="2976880" cy="5677535"/>
          </a:xfrm>
        </p:grpSpPr>
        <p:sp>
          <p:nvSpPr>
            <p:cNvPr id="20" name="object 20"/>
            <p:cNvSpPr/>
            <p:nvPr/>
          </p:nvSpPr>
          <p:spPr>
            <a:xfrm>
              <a:off x="8977884" y="775716"/>
              <a:ext cx="949451" cy="158496"/>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8753856" y="4585754"/>
              <a:ext cx="2976372" cy="1866900"/>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8799576" y="4631436"/>
              <a:ext cx="2714625" cy="1605280"/>
            </a:xfrm>
            <a:custGeom>
              <a:avLst/>
              <a:gdLst/>
              <a:ahLst/>
              <a:cxnLst/>
              <a:rect l="l" t="t" r="r" b="b"/>
              <a:pathLst>
                <a:path w="2714625" h="1605279">
                  <a:moveTo>
                    <a:pt x="2570353" y="0"/>
                  </a:moveTo>
                  <a:lnTo>
                    <a:pt x="143891" y="0"/>
                  </a:lnTo>
                  <a:lnTo>
                    <a:pt x="98397" y="7332"/>
                  </a:lnTo>
                  <a:lnTo>
                    <a:pt x="58896" y="27753"/>
                  </a:lnTo>
                  <a:lnTo>
                    <a:pt x="27753" y="58896"/>
                  </a:lnTo>
                  <a:lnTo>
                    <a:pt x="7332" y="98397"/>
                  </a:lnTo>
                  <a:lnTo>
                    <a:pt x="0" y="143890"/>
                  </a:lnTo>
                  <a:lnTo>
                    <a:pt x="0" y="1460817"/>
                  </a:lnTo>
                  <a:lnTo>
                    <a:pt x="7332" y="1506317"/>
                  </a:lnTo>
                  <a:lnTo>
                    <a:pt x="27753" y="1545834"/>
                  </a:lnTo>
                  <a:lnTo>
                    <a:pt x="58896" y="1576996"/>
                  </a:lnTo>
                  <a:lnTo>
                    <a:pt x="98397" y="1597432"/>
                  </a:lnTo>
                  <a:lnTo>
                    <a:pt x="143891" y="1604771"/>
                  </a:lnTo>
                  <a:lnTo>
                    <a:pt x="2570353" y="1604771"/>
                  </a:lnTo>
                  <a:lnTo>
                    <a:pt x="2615846" y="1597432"/>
                  </a:lnTo>
                  <a:lnTo>
                    <a:pt x="2655347" y="1576996"/>
                  </a:lnTo>
                  <a:lnTo>
                    <a:pt x="2686490" y="1545834"/>
                  </a:lnTo>
                  <a:lnTo>
                    <a:pt x="2706911" y="1506317"/>
                  </a:lnTo>
                  <a:lnTo>
                    <a:pt x="2714244" y="1460817"/>
                  </a:lnTo>
                  <a:lnTo>
                    <a:pt x="2714244" y="143890"/>
                  </a:lnTo>
                  <a:lnTo>
                    <a:pt x="2706911" y="98397"/>
                  </a:lnTo>
                  <a:lnTo>
                    <a:pt x="2686490" y="58896"/>
                  </a:lnTo>
                  <a:lnTo>
                    <a:pt x="2655347" y="27753"/>
                  </a:lnTo>
                  <a:lnTo>
                    <a:pt x="2615846" y="7332"/>
                  </a:lnTo>
                  <a:lnTo>
                    <a:pt x="2570353" y="0"/>
                  </a:lnTo>
                  <a:close/>
                </a:path>
              </a:pathLst>
            </a:custGeom>
            <a:solidFill>
              <a:srgbClr val="FFFFFF"/>
            </a:solidFill>
          </p:spPr>
          <p:txBody>
            <a:bodyPr wrap="square" lIns="0" tIns="0" rIns="0" bIns="0" rtlCol="0"/>
            <a:lstStyle/>
            <a:p>
              <a:endParaRPr/>
            </a:p>
          </p:txBody>
        </p:sp>
        <p:sp>
          <p:nvSpPr>
            <p:cNvPr id="23" name="object 23"/>
            <p:cNvSpPr/>
            <p:nvPr/>
          </p:nvSpPr>
          <p:spPr>
            <a:xfrm>
              <a:off x="8799576" y="4631436"/>
              <a:ext cx="2714625" cy="1605280"/>
            </a:xfrm>
            <a:custGeom>
              <a:avLst/>
              <a:gdLst/>
              <a:ahLst/>
              <a:cxnLst/>
              <a:rect l="l" t="t" r="r" b="b"/>
              <a:pathLst>
                <a:path w="2714625" h="1605279">
                  <a:moveTo>
                    <a:pt x="0" y="143890"/>
                  </a:moveTo>
                  <a:lnTo>
                    <a:pt x="7332" y="98397"/>
                  </a:lnTo>
                  <a:lnTo>
                    <a:pt x="27753" y="58896"/>
                  </a:lnTo>
                  <a:lnTo>
                    <a:pt x="58896" y="27753"/>
                  </a:lnTo>
                  <a:lnTo>
                    <a:pt x="98397" y="7332"/>
                  </a:lnTo>
                  <a:lnTo>
                    <a:pt x="143891" y="0"/>
                  </a:lnTo>
                  <a:lnTo>
                    <a:pt x="2570353" y="0"/>
                  </a:lnTo>
                  <a:lnTo>
                    <a:pt x="2615846" y="7332"/>
                  </a:lnTo>
                  <a:lnTo>
                    <a:pt x="2655347" y="27753"/>
                  </a:lnTo>
                  <a:lnTo>
                    <a:pt x="2686490" y="58896"/>
                  </a:lnTo>
                  <a:lnTo>
                    <a:pt x="2706911" y="98397"/>
                  </a:lnTo>
                  <a:lnTo>
                    <a:pt x="2714244" y="143890"/>
                  </a:lnTo>
                  <a:lnTo>
                    <a:pt x="2714244" y="1460817"/>
                  </a:lnTo>
                  <a:lnTo>
                    <a:pt x="2706911" y="1506317"/>
                  </a:lnTo>
                  <a:lnTo>
                    <a:pt x="2686490" y="1545834"/>
                  </a:lnTo>
                  <a:lnTo>
                    <a:pt x="2655347" y="1576996"/>
                  </a:lnTo>
                  <a:lnTo>
                    <a:pt x="2615846" y="1597432"/>
                  </a:lnTo>
                  <a:lnTo>
                    <a:pt x="2570353" y="1604771"/>
                  </a:lnTo>
                  <a:lnTo>
                    <a:pt x="143891" y="1604771"/>
                  </a:lnTo>
                  <a:lnTo>
                    <a:pt x="98397" y="1597432"/>
                  </a:lnTo>
                  <a:lnTo>
                    <a:pt x="58896" y="1576996"/>
                  </a:lnTo>
                  <a:lnTo>
                    <a:pt x="27753" y="1545834"/>
                  </a:lnTo>
                  <a:lnTo>
                    <a:pt x="7332" y="1506317"/>
                  </a:lnTo>
                  <a:lnTo>
                    <a:pt x="0" y="1460817"/>
                  </a:lnTo>
                  <a:lnTo>
                    <a:pt x="0" y="143890"/>
                  </a:lnTo>
                  <a:close/>
                </a:path>
              </a:pathLst>
            </a:custGeom>
            <a:ln w="12700">
              <a:solidFill>
                <a:srgbClr val="E7E6E6"/>
              </a:solidFill>
            </a:ln>
          </p:spPr>
          <p:txBody>
            <a:bodyPr wrap="square" lIns="0" tIns="0" rIns="0" bIns="0" rtlCol="0"/>
            <a:lstStyle/>
            <a:p>
              <a:endParaRPr/>
            </a:p>
          </p:txBody>
        </p:sp>
      </p:grpSp>
      <p:sp>
        <p:nvSpPr>
          <p:cNvPr id="24" name="object 24"/>
          <p:cNvSpPr txBox="1"/>
          <p:nvPr/>
        </p:nvSpPr>
        <p:spPr>
          <a:xfrm>
            <a:off x="8966707" y="5086553"/>
            <a:ext cx="2173605" cy="963930"/>
          </a:xfrm>
          <a:prstGeom prst="rect">
            <a:avLst/>
          </a:prstGeom>
        </p:spPr>
        <p:txBody>
          <a:bodyPr vert="horz" wrap="square" lIns="0" tIns="31114" rIns="0" bIns="0" rtlCol="0">
            <a:spAutoFit/>
          </a:bodyPr>
          <a:lstStyle/>
          <a:p>
            <a:pPr marL="12700" marR="20320" algn="just">
              <a:lnSpc>
                <a:spcPct val="90100"/>
              </a:lnSpc>
              <a:spcBef>
                <a:spcPts val="244"/>
              </a:spcBef>
            </a:pPr>
            <a:r>
              <a:rPr sz="1200" b="1" dirty="0">
                <a:latin typeface="Arial"/>
                <a:cs typeface="Arial"/>
              </a:rPr>
              <a:t>Media.net </a:t>
            </a:r>
            <a:r>
              <a:rPr sz="1200" b="1" spc="-5" dirty="0">
                <a:latin typeface="Arial"/>
                <a:cs typeface="Arial"/>
              </a:rPr>
              <a:t>Bets </a:t>
            </a:r>
            <a:r>
              <a:rPr sz="1200" b="1" dirty="0">
                <a:latin typeface="Arial"/>
                <a:cs typeface="Arial"/>
              </a:rPr>
              <a:t>Its </a:t>
            </a:r>
            <a:r>
              <a:rPr sz="1200" b="1" spc="-5" dirty="0">
                <a:latin typeface="Arial"/>
                <a:cs typeface="Arial"/>
              </a:rPr>
              <a:t>Contextual  Data </a:t>
            </a:r>
            <a:r>
              <a:rPr sz="1200" b="1" dirty="0">
                <a:latin typeface="Arial"/>
                <a:cs typeface="Arial"/>
              </a:rPr>
              <a:t>Can </a:t>
            </a:r>
            <a:r>
              <a:rPr sz="1200" b="1" spc="-5" dirty="0">
                <a:latin typeface="Arial"/>
                <a:cs typeface="Arial"/>
              </a:rPr>
              <a:t>Offset Death </a:t>
            </a:r>
            <a:r>
              <a:rPr sz="1200" b="1" dirty="0">
                <a:latin typeface="Arial"/>
                <a:cs typeface="Arial"/>
              </a:rPr>
              <a:t>Of</a:t>
            </a:r>
            <a:r>
              <a:rPr sz="1200" b="1" spc="-50" dirty="0">
                <a:latin typeface="Arial"/>
                <a:cs typeface="Arial"/>
              </a:rPr>
              <a:t> </a:t>
            </a:r>
            <a:r>
              <a:rPr sz="1200" b="1" dirty="0">
                <a:latin typeface="Arial"/>
                <a:cs typeface="Arial"/>
              </a:rPr>
              <a:t>The  </a:t>
            </a:r>
            <a:r>
              <a:rPr sz="1200" b="1" spc="-5" dirty="0">
                <a:latin typeface="Arial"/>
                <a:cs typeface="Arial"/>
              </a:rPr>
              <a:t>Cookie</a:t>
            </a:r>
            <a:endParaRPr sz="1200">
              <a:latin typeface="Arial"/>
              <a:cs typeface="Arial"/>
            </a:endParaRPr>
          </a:p>
          <a:p>
            <a:pPr marL="12700" marR="5080" algn="just">
              <a:lnSpc>
                <a:spcPct val="145300"/>
              </a:lnSpc>
              <a:spcBef>
                <a:spcPts val="560"/>
              </a:spcBef>
            </a:pPr>
            <a:r>
              <a:rPr sz="800" dirty="0">
                <a:latin typeface="Arial"/>
                <a:cs typeface="Arial"/>
              </a:rPr>
              <a:t>The amount </a:t>
            </a:r>
            <a:r>
              <a:rPr sz="800" spc="-5" dirty="0">
                <a:latin typeface="Arial"/>
                <a:cs typeface="Arial"/>
              </a:rPr>
              <a:t>of online </a:t>
            </a:r>
            <a:r>
              <a:rPr sz="800" dirty="0">
                <a:latin typeface="Arial"/>
                <a:cs typeface="Arial"/>
              </a:rPr>
              <a:t>media </a:t>
            </a:r>
            <a:r>
              <a:rPr sz="800" spc="-5" dirty="0">
                <a:latin typeface="Arial"/>
                <a:cs typeface="Arial"/>
              </a:rPr>
              <a:t>with audience data  attached is shrinking, thanks </a:t>
            </a:r>
            <a:r>
              <a:rPr sz="800" dirty="0">
                <a:latin typeface="Arial"/>
                <a:cs typeface="Arial"/>
              </a:rPr>
              <a:t>to</a:t>
            </a:r>
            <a:r>
              <a:rPr sz="800" spc="40" dirty="0">
                <a:latin typeface="Arial"/>
                <a:cs typeface="Arial"/>
              </a:rPr>
              <a:t> </a:t>
            </a:r>
            <a:r>
              <a:rPr sz="800" spc="-5" dirty="0">
                <a:latin typeface="Arial"/>
                <a:cs typeface="Arial"/>
              </a:rPr>
              <a:t>Apple…</a:t>
            </a:r>
            <a:endParaRPr sz="800">
              <a:latin typeface="Arial"/>
              <a:cs typeface="Arial"/>
            </a:endParaRPr>
          </a:p>
        </p:txBody>
      </p:sp>
      <p:grpSp>
        <p:nvGrpSpPr>
          <p:cNvPr id="25" name="object 25"/>
          <p:cNvGrpSpPr/>
          <p:nvPr/>
        </p:nvGrpSpPr>
        <p:grpSpPr>
          <a:xfrm>
            <a:off x="8753856" y="2569464"/>
            <a:ext cx="2976880" cy="2444750"/>
            <a:chOff x="8753856" y="2569464"/>
            <a:chExt cx="2976880" cy="2444750"/>
          </a:xfrm>
        </p:grpSpPr>
        <p:sp>
          <p:nvSpPr>
            <p:cNvPr id="26" name="object 26"/>
            <p:cNvSpPr/>
            <p:nvPr/>
          </p:nvSpPr>
          <p:spPr>
            <a:xfrm>
              <a:off x="8944356" y="4759452"/>
              <a:ext cx="870203" cy="254507"/>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8753856" y="2569464"/>
              <a:ext cx="2976372" cy="1866900"/>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8799576" y="2615184"/>
              <a:ext cx="2714625" cy="1605280"/>
            </a:xfrm>
            <a:custGeom>
              <a:avLst/>
              <a:gdLst/>
              <a:ahLst/>
              <a:cxnLst/>
              <a:rect l="l" t="t" r="r" b="b"/>
              <a:pathLst>
                <a:path w="2714625" h="1605279">
                  <a:moveTo>
                    <a:pt x="2570353" y="0"/>
                  </a:moveTo>
                  <a:lnTo>
                    <a:pt x="143891" y="0"/>
                  </a:lnTo>
                  <a:lnTo>
                    <a:pt x="98397" y="7332"/>
                  </a:lnTo>
                  <a:lnTo>
                    <a:pt x="58896" y="27753"/>
                  </a:lnTo>
                  <a:lnTo>
                    <a:pt x="27753" y="58896"/>
                  </a:lnTo>
                  <a:lnTo>
                    <a:pt x="7332" y="98397"/>
                  </a:lnTo>
                  <a:lnTo>
                    <a:pt x="0" y="143890"/>
                  </a:lnTo>
                  <a:lnTo>
                    <a:pt x="0" y="1460880"/>
                  </a:lnTo>
                  <a:lnTo>
                    <a:pt x="7332" y="1506374"/>
                  </a:lnTo>
                  <a:lnTo>
                    <a:pt x="27753" y="1545875"/>
                  </a:lnTo>
                  <a:lnTo>
                    <a:pt x="58896" y="1577018"/>
                  </a:lnTo>
                  <a:lnTo>
                    <a:pt x="98397" y="1597439"/>
                  </a:lnTo>
                  <a:lnTo>
                    <a:pt x="143891" y="1604771"/>
                  </a:lnTo>
                  <a:lnTo>
                    <a:pt x="2570353" y="1604771"/>
                  </a:lnTo>
                  <a:lnTo>
                    <a:pt x="2615846" y="1597439"/>
                  </a:lnTo>
                  <a:lnTo>
                    <a:pt x="2655347" y="1577018"/>
                  </a:lnTo>
                  <a:lnTo>
                    <a:pt x="2686490" y="1545875"/>
                  </a:lnTo>
                  <a:lnTo>
                    <a:pt x="2706911" y="1506374"/>
                  </a:lnTo>
                  <a:lnTo>
                    <a:pt x="2714244" y="1460880"/>
                  </a:lnTo>
                  <a:lnTo>
                    <a:pt x="2714244" y="143890"/>
                  </a:lnTo>
                  <a:lnTo>
                    <a:pt x="2706911" y="98397"/>
                  </a:lnTo>
                  <a:lnTo>
                    <a:pt x="2686490" y="58896"/>
                  </a:lnTo>
                  <a:lnTo>
                    <a:pt x="2655347" y="27753"/>
                  </a:lnTo>
                  <a:lnTo>
                    <a:pt x="2615846" y="7332"/>
                  </a:lnTo>
                  <a:lnTo>
                    <a:pt x="2570353" y="0"/>
                  </a:lnTo>
                  <a:close/>
                </a:path>
              </a:pathLst>
            </a:custGeom>
            <a:solidFill>
              <a:srgbClr val="FFFFFF"/>
            </a:solidFill>
          </p:spPr>
          <p:txBody>
            <a:bodyPr wrap="square" lIns="0" tIns="0" rIns="0" bIns="0" rtlCol="0"/>
            <a:lstStyle/>
            <a:p>
              <a:endParaRPr/>
            </a:p>
          </p:txBody>
        </p:sp>
        <p:sp>
          <p:nvSpPr>
            <p:cNvPr id="29" name="object 29"/>
            <p:cNvSpPr/>
            <p:nvPr/>
          </p:nvSpPr>
          <p:spPr>
            <a:xfrm>
              <a:off x="8799576" y="2615184"/>
              <a:ext cx="2714625" cy="1605280"/>
            </a:xfrm>
            <a:custGeom>
              <a:avLst/>
              <a:gdLst/>
              <a:ahLst/>
              <a:cxnLst/>
              <a:rect l="l" t="t" r="r" b="b"/>
              <a:pathLst>
                <a:path w="2714625" h="1605279">
                  <a:moveTo>
                    <a:pt x="0" y="143890"/>
                  </a:moveTo>
                  <a:lnTo>
                    <a:pt x="7332" y="98397"/>
                  </a:lnTo>
                  <a:lnTo>
                    <a:pt x="27753" y="58896"/>
                  </a:lnTo>
                  <a:lnTo>
                    <a:pt x="58896" y="27753"/>
                  </a:lnTo>
                  <a:lnTo>
                    <a:pt x="98397" y="7332"/>
                  </a:lnTo>
                  <a:lnTo>
                    <a:pt x="143891" y="0"/>
                  </a:lnTo>
                  <a:lnTo>
                    <a:pt x="2570353" y="0"/>
                  </a:lnTo>
                  <a:lnTo>
                    <a:pt x="2615846" y="7332"/>
                  </a:lnTo>
                  <a:lnTo>
                    <a:pt x="2655347" y="27753"/>
                  </a:lnTo>
                  <a:lnTo>
                    <a:pt x="2686490" y="58896"/>
                  </a:lnTo>
                  <a:lnTo>
                    <a:pt x="2706911" y="98397"/>
                  </a:lnTo>
                  <a:lnTo>
                    <a:pt x="2714244" y="143890"/>
                  </a:lnTo>
                  <a:lnTo>
                    <a:pt x="2714244" y="1460880"/>
                  </a:lnTo>
                  <a:lnTo>
                    <a:pt x="2706911" y="1506374"/>
                  </a:lnTo>
                  <a:lnTo>
                    <a:pt x="2686490" y="1545875"/>
                  </a:lnTo>
                  <a:lnTo>
                    <a:pt x="2655347" y="1577018"/>
                  </a:lnTo>
                  <a:lnTo>
                    <a:pt x="2615846" y="1597439"/>
                  </a:lnTo>
                  <a:lnTo>
                    <a:pt x="2570353" y="1604771"/>
                  </a:lnTo>
                  <a:lnTo>
                    <a:pt x="143891" y="1604771"/>
                  </a:lnTo>
                  <a:lnTo>
                    <a:pt x="98397" y="1597439"/>
                  </a:lnTo>
                  <a:lnTo>
                    <a:pt x="58896" y="1577018"/>
                  </a:lnTo>
                  <a:lnTo>
                    <a:pt x="27753" y="1545875"/>
                  </a:lnTo>
                  <a:lnTo>
                    <a:pt x="7332" y="1506374"/>
                  </a:lnTo>
                  <a:lnTo>
                    <a:pt x="0" y="1460880"/>
                  </a:lnTo>
                  <a:lnTo>
                    <a:pt x="0" y="143890"/>
                  </a:lnTo>
                  <a:close/>
                </a:path>
              </a:pathLst>
            </a:custGeom>
            <a:ln w="12700">
              <a:solidFill>
                <a:srgbClr val="E7E6E6"/>
              </a:solidFill>
            </a:ln>
          </p:spPr>
          <p:txBody>
            <a:bodyPr wrap="square" lIns="0" tIns="0" rIns="0" bIns="0" rtlCol="0"/>
            <a:lstStyle/>
            <a:p>
              <a:endParaRPr/>
            </a:p>
          </p:txBody>
        </p:sp>
      </p:grpSp>
      <p:sp>
        <p:nvSpPr>
          <p:cNvPr id="30" name="object 30"/>
          <p:cNvSpPr txBox="1"/>
          <p:nvPr/>
        </p:nvSpPr>
        <p:spPr>
          <a:xfrm>
            <a:off x="8966707" y="3075178"/>
            <a:ext cx="2320290" cy="958850"/>
          </a:xfrm>
          <a:prstGeom prst="rect">
            <a:avLst/>
          </a:prstGeom>
        </p:spPr>
        <p:txBody>
          <a:bodyPr vert="horz" wrap="square" lIns="0" tIns="33020" rIns="0" bIns="0" rtlCol="0">
            <a:spAutoFit/>
          </a:bodyPr>
          <a:lstStyle/>
          <a:p>
            <a:pPr marL="12700" marR="314960">
              <a:lnSpc>
                <a:spcPts val="1300"/>
              </a:lnSpc>
              <a:spcBef>
                <a:spcPts val="260"/>
              </a:spcBef>
            </a:pPr>
            <a:r>
              <a:rPr sz="1200" b="1" dirty="0">
                <a:latin typeface="Arial"/>
                <a:cs typeface="Arial"/>
              </a:rPr>
              <a:t>Lost in translation:</a:t>
            </a:r>
            <a:r>
              <a:rPr sz="1200" b="1" spc="-90" dirty="0">
                <a:latin typeface="Arial"/>
                <a:cs typeface="Arial"/>
              </a:rPr>
              <a:t> </a:t>
            </a:r>
            <a:r>
              <a:rPr sz="1200" b="1" dirty="0">
                <a:latin typeface="Arial"/>
                <a:cs typeface="Arial"/>
              </a:rPr>
              <a:t>Gaining  clarity around </a:t>
            </a:r>
            <a:r>
              <a:rPr sz="1200" b="1" spc="-25" dirty="0">
                <a:latin typeface="Arial"/>
                <a:cs typeface="Arial"/>
              </a:rPr>
              <a:t>AdTech  </a:t>
            </a:r>
            <a:r>
              <a:rPr sz="1200" b="1" dirty="0">
                <a:latin typeface="Arial"/>
                <a:cs typeface="Arial"/>
              </a:rPr>
              <a:t>transparency</a:t>
            </a:r>
            <a:endParaRPr sz="1200">
              <a:latin typeface="Arial"/>
              <a:cs typeface="Arial"/>
            </a:endParaRPr>
          </a:p>
          <a:p>
            <a:pPr marL="12700" marR="5080">
              <a:lnSpc>
                <a:spcPct val="145000"/>
              </a:lnSpc>
              <a:spcBef>
                <a:spcPts val="500"/>
              </a:spcBef>
            </a:pPr>
            <a:r>
              <a:rPr sz="800" dirty="0">
                <a:latin typeface="Arial"/>
                <a:cs typeface="Arial"/>
              </a:rPr>
              <a:t>It is the latest </a:t>
            </a:r>
            <a:r>
              <a:rPr sz="800" spc="-5" dirty="0">
                <a:latin typeface="Arial"/>
                <a:cs typeface="Arial"/>
              </a:rPr>
              <a:t>and </a:t>
            </a:r>
            <a:r>
              <a:rPr sz="800" dirty="0">
                <a:latin typeface="Arial"/>
                <a:cs typeface="Arial"/>
              </a:rPr>
              <a:t>likely the most </a:t>
            </a:r>
            <a:r>
              <a:rPr sz="800" spc="-5" dirty="0">
                <a:latin typeface="Arial"/>
                <a:cs typeface="Arial"/>
              </a:rPr>
              <a:t>enduring concern  </a:t>
            </a:r>
            <a:r>
              <a:rPr sz="800" dirty="0">
                <a:latin typeface="Arial"/>
                <a:cs typeface="Arial"/>
              </a:rPr>
              <a:t>to </a:t>
            </a:r>
            <a:r>
              <a:rPr sz="800" spc="-5" dirty="0">
                <a:latin typeface="Arial"/>
                <a:cs typeface="Arial"/>
              </a:rPr>
              <a:t>hit </a:t>
            </a:r>
            <a:r>
              <a:rPr sz="800" dirty="0">
                <a:latin typeface="Arial"/>
                <a:cs typeface="Arial"/>
              </a:rPr>
              <a:t>the </a:t>
            </a:r>
            <a:r>
              <a:rPr sz="800" spc="-5" dirty="0">
                <a:latin typeface="Arial"/>
                <a:cs typeface="Arial"/>
              </a:rPr>
              <a:t>advertising industry </a:t>
            </a:r>
            <a:r>
              <a:rPr sz="800" dirty="0">
                <a:latin typeface="Arial"/>
                <a:cs typeface="Arial"/>
              </a:rPr>
              <a:t>in </a:t>
            </a:r>
            <a:r>
              <a:rPr sz="800" spc="-5" dirty="0">
                <a:latin typeface="Arial"/>
                <a:cs typeface="Arial"/>
              </a:rPr>
              <a:t>recent</a:t>
            </a:r>
            <a:r>
              <a:rPr sz="800" spc="70" dirty="0">
                <a:latin typeface="Arial"/>
                <a:cs typeface="Arial"/>
              </a:rPr>
              <a:t> </a:t>
            </a:r>
            <a:r>
              <a:rPr sz="800" dirty="0">
                <a:latin typeface="Arial"/>
                <a:cs typeface="Arial"/>
              </a:rPr>
              <a:t>times…</a:t>
            </a:r>
            <a:endParaRPr sz="800">
              <a:latin typeface="Arial"/>
              <a:cs typeface="Arial"/>
            </a:endParaRPr>
          </a:p>
        </p:txBody>
      </p:sp>
      <p:grpSp>
        <p:nvGrpSpPr>
          <p:cNvPr id="31" name="object 31"/>
          <p:cNvGrpSpPr/>
          <p:nvPr/>
        </p:nvGrpSpPr>
        <p:grpSpPr>
          <a:xfrm>
            <a:off x="5615940" y="4626902"/>
            <a:ext cx="2976880" cy="1866900"/>
            <a:chOff x="5615940" y="4626902"/>
            <a:chExt cx="2976880" cy="1866900"/>
          </a:xfrm>
        </p:grpSpPr>
        <p:sp>
          <p:nvSpPr>
            <p:cNvPr id="32" name="object 32"/>
            <p:cNvSpPr/>
            <p:nvPr/>
          </p:nvSpPr>
          <p:spPr>
            <a:xfrm>
              <a:off x="5615940" y="4626902"/>
              <a:ext cx="2976371" cy="1866900"/>
            </a:xfrm>
            <a:prstGeom prst="rect">
              <a:avLst/>
            </a:prstGeom>
            <a:blipFill>
              <a:blip r:embed="rId5" cstate="print"/>
              <a:stretch>
                <a:fillRect/>
              </a:stretch>
            </a:blipFill>
          </p:spPr>
          <p:txBody>
            <a:bodyPr wrap="square" lIns="0" tIns="0" rIns="0" bIns="0" rtlCol="0"/>
            <a:lstStyle/>
            <a:p>
              <a:endParaRPr/>
            </a:p>
          </p:txBody>
        </p:sp>
        <p:sp>
          <p:nvSpPr>
            <p:cNvPr id="33" name="object 33"/>
            <p:cNvSpPr/>
            <p:nvPr/>
          </p:nvSpPr>
          <p:spPr>
            <a:xfrm>
              <a:off x="5661660" y="4672583"/>
              <a:ext cx="2714625" cy="1605280"/>
            </a:xfrm>
            <a:custGeom>
              <a:avLst/>
              <a:gdLst/>
              <a:ahLst/>
              <a:cxnLst/>
              <a:rect l="l" t="t" r="r" b="b"/>
              <a:pathLst>
                <a:path w="2714625" h="1605279">
                  <a:moveTo>
                    <a:pt x="2570353" y="0"/>
                  </a:moveTo>
                  <a:lnTo>
                    <a:pt x="143890" y="0"/>
                  </a:lnTo>
                  <a:lnTo>
                    <a:pt x="98397" y="7332"/>
                  </a:lnTo>
                  <a:lnTo>
                    <a:pt x="58896" y="27753"/>
                  </a:lnTo>
                  <a:lnTo>
                    <a:pt x="27753" y="58896"/>
                  </a:lnTo>
                  <a:lnTo>
                    <a:pt x="7332" y="98397"/>
                  </a:lnTo>
                  <a:lnTo>
                    <a:pt x="0" y="143891"/>
                  </a:lnTo>
                  <a:lnTo>
                    <a:pt x="0" y="1460817"/>
                  </a:lnTo>
                  <a:lnTo>
                    <a:pt x="7332" y="1506317"/>
                  </a:lnTo>
                  <a:lnTo>
                    <a:pt x="27753" y="1545834"/>
                  </a:lnTo>
                  <a:lnTo>
                    <a:pt x="58896" y="1576996"/>
                  </a:lnTo>
                  <a:lnTo>
                    <a:pt x="98397" y="1597432"/>
                  </a:lnTo>
                  <a:lnTo>
                    <a:pt x="143890" y="1604772"/>
                  </a:lnTo>
                  <a:lnTo>
                    <a:pt x="2570353" y="1604772"/>
                  </a:lnTo>
                  <a:lnTo>
                    <a:pt x="2615846" y="1597432"/>
                  </a:lnTo>
                  <a:lnTo>
                    <a:pt x="2655347" y="1576996"/>
                  </a:lnTo>
                  <a:lnTo>
                    <a:pt x="2686490" y="1545834"/>
                  </a:lnTo>
                  <a:lnTo>
                    <a:pt x="2706911" y="1506317"/>
                  </a:lnTo>
                  <a:lnTo>
                    <a:pt x="2714243" y="1460817"/>
                  </a:lnTo>
                  <a:lnTo>
                    <a:pt x="2714243" y="143891"/>
                  </a:lnTo>
                  <a:lnTo>
                    <a:pt x="2706911" y="98397"/>
                  </a:lnTo>
                  <a:lnTo>
                    <a:pt x="2686490" y="58896"/>
                  </a:lnTo>
                  <a:lnTo>
                    <a:pt x="2655347" y="27753"/>
                  </a:lnTo>
                  <a:lnTo>
                    <a:pt x="2615846" y="7332"/>
                  </a:lnTo>
                  <a:lnTo>
                    <a:pt x="2570353" y="0"/>
                  </a:lnTo>
                  <a:close/>
                </a:path>
              </a:pathLst>
            </a:custGeom>
            <a:solidFill>
              <a:srgbClr val="FFFFFF"/>
            </a:solidFill>
          </p:spPr>
          <p:txBody>
            <a:bodyPr wrap="square" lIns="0" tIns="0" rIns="0" bIns="0" rtlCol="0"/>
            <a:lstStyle/>
            <a:p>
              <a:endParaRPr/>
            </a:p>
          </p:txBody>
        </p:sp>
        <p:sp>
          <p:nvSpPr>
            <p:cNvPr id="34" name="object 34"/>
            <p:cNvSpPr/>
            <p:nvPr/>
          </p:nvSpPr>
          <p:spPr>
            <a:xfrm>
              <a:off x="5661660" y="4672583"/>
              <a:ext cx="2714625" cy="1605280"/>
            </a:xfrm>
            <a:custGeom>
              <a:avLst/>
              <a:gdLst/>
              <a:ahLst/>
              <a:cxnLst/>
              <a:rect l="l" t="t" r="r" b="b"/>
              <a:pathLst>
                <a:path w="2714625" h="1605279">
                  <a:moveTo>
                    <a:pt x="0" y="143891"/>
                  </a:moveTo>
                  <a:lnTo>
                    <a:pt x="7332" y="98397"/>
                  </a:lnTo>
                  <a:lnTo>
                    <a:pt x="27753" y="58896"/>
                  </a:lnTo>
                  <a:lnTo>
                    <a:pt x="58896" y="27753"/>
                  </a:lnTo>
                  <a:lnTo>
                    <a:pt x="98397" y="7332"/>
                  </a:lnTo>
                  <a:lnTo>
                    <a:pt x="143890" y="0"/>
                  </a:lnTo>
                  <a:lnTo>
                    <a:pt x="2570353" y="0"/>
                  </a:lnTo>
                  <a:lnTo>
                    <a:pt x="2615846" y="7332"/>
                  </a:lnTo>
                  <a:lnTo>
                    <a:pt x="2655347" y="27753"/>
                  </a:lnTo>
                  <a:lnTo>
                    <a:pt x="2686490" y="58896"/>
                  </a:lnTo>
                  <a:lnTo>
                    <a:pt x="2706911" y="98397"/>
                  </a:lnTo>
                  <a:lnTo>
                    <a:pt x="2714243" y="143891"/>
                  </a:lnTo>
                  <a:lnTo>
                    <a:pt x="2714243" y="1460817"/>
                  </a:lnTo>
                  <a:lnTo>
                    <a:pt x="2706911" y="1506317"/>
                  </a:lnTo>
                  <a:lnTo>
                    <a:pt x="2686490" y="1545834"/>
                  </a:lnTo>
                  <a:lnTo>
                    <a:pt x="2655347" y="1576996"/>
                  </a:lnTo>
                  <a:lnTo>
                    <a:pt x="2615846" y="1597432"/>
                  </a:lnTo>
                  <a:lnTo>
                    <a:pt x="2570353" y="1604772"/>
                  </a:lnTo>
                  <a:lnTo>
                    <a:pt x="143890" y="1604772"/>
                  </a:lnTo>
                  <a:lnTo>
                    <a:pt x="98397" y="1597432"/>
                  </a:lnTo>
                  <a:lnTo>
                    <a:pt x="58896" y="1576996"/>
                  </a:lnTo>
                  <a:lnTo>
                    <a:pt x="27753" y="1545834"/>
                  </a:lnTo>
                  <a:lnTo>
                    <a:pt x="7332" y="1506317"/>
                  </a:lnTo>
                  <a:lnTo>
                    <a:pt x="0" y="1460817"/>
                  </a:lnTo>
                  <a:lnTo>
                    <a:pt x="0" y="143891"/>
                  </a:lnTo>
                  <a:close/>
                </a:path>
              </a:pathLst>
            </a:custGeom>
            <a:ln w="12700">
              <a:solidFill>
                <a:srgbClr val="E7E6E6"/>
              </a:solidFill>
            </a:ln>
          </p:spPr>
          <p:txBody>
            <a:bodyPr wrap="square" lIns="0" tIns="0" rIns="0" bIns="0" rtlCol="0"/>
            <a:lstStyle/>
            <a:p>
              <a:endParaRPr/>
            </a:p>
          </p:txBody>
        </p:sp>
      </p:grpSp>
      <p:sp>
        <p:nvSpPr>
          <p:cNvPr id="35" name="object 35"/>
          <p:cNvSpPr txBox="1"/>
          <p:nvPr/>
        </p:nvSpPr>
        <p:spPr>
          <a:xfrm>
            <a:off x="5828157" y="5128641"/>
            <a:ext cx="2331720" cy="963294"/>
          </a:xfrm>
          <a:prstGeom prst="rect">
            <a:avLst/>
          </a:prstGeom>
        </p:spPr>
        <p:txBody>
          <a:bodyPr vert="horz" wrap="square" lIns="0" tIns="33019" rIns="0" bIns="0" rtlCol="0">
            <a:spAutoFit/>
          </a:bodyPr>
          <a:lstStyle/>
          <a:p>
            <a:pPr marL="12700" marR="233045">
              <a:lnSpc>
                <a:spcPts val="1300"/>
              </a:lnSpc>
              <a:spcBef>
                <a:spcPts val="259"/>
              </a:spcBef>
            </a:pPr>
            <a:r>
              <a:rPr sz="1200" b="1" dirty="0">
                <a:latin typeface="Arial"/>
                <a:cs typeface="Arial"/>
              </a:rPr>
              <a:t>White Ops, </a:t>
            </a:r>
            <a:r>
              <a:rPr sz="1200" b="1" spc="-5" dirty="0">
                <a:latin typeface="Arial"/>
                <a:cs typeface="Arial"/>
              </a:rPr>
              <a:t>Media.net  </a:t>
            </a:r>
            <a:r>
              <a:rPr sz="1200" b="1" dirty="0">
                <a:latin typeface="Arial"/>
                <a:cs typeface="Arial"/>
              </a:rPr>
              <a:t>Partnership Extends</a:t>
            </a:r>
            <a:r>
              <a:rPr sz="1200" b="1" spc="-110" dirty="0">
                <a:latin typeface="Arial"/>
                <a:cs typeface="Arial"/>
              </a:rPr>
              <a:t> </a:t>
            </a:r>
            <a:r>
              <a:rPr sz="1200" b="1" dirty="0">
                <a:latin typeface="Arial"/>
                <a:cs typeface="Arial"/>
              </a:rPr>
              <a:t>Pre-Bid  Fraud Protection For</a:t>
            </a:r>
            <a:r>
              <a:rPr sz="1200" b="1" spc="-90" dirty="0">
                <a:latin typeface="Arial"/>
                <a:cs typeface="Arial"/>
              </a:rPr>
              <a:t> </a:t>
            </a:r>
            <a:r>
              <a:rPr sz="1200" b="1" dirty="0">
                <a:latin typeface="Arial"/>
                <a:cs typeface="Arial"/>
              </a:rPr>
              <a:t>Brands</a:t>
            </a:r>
            <a:endParaRPr sz="1200">
              <a:latin typeface="Arial"/>
              <a:cs typeface="Arial"/>
            </a:endParaRPr>
          </a:p>
          <a:p>
            <a:pPr marL="12700" marR="5080">
              <a:lnSpc>
                <a:spcPct val="145000"/>
              </a:lnSpc>
              <a:spcBef>
                <a:spcPts val="540"/>
              </a:spcBef>
            </a:pPr>
            <a:r>
              <a:rPr sz="800" spc="-5" dirty="0">
                <a:latin typeface="Arial"/>
                <a:cs typeface="Arial"/>
              </a:rPr>
              <a:t>Media.net has announced </a:t>
            </a:r>
            <a:r>
              <a:rPr sz="800" dirty="0">
                <a:latin typeface="Arial"/>
                <a:cs typeface="Arial"/>
              </a:rPr>
              <a:t>a </a:t>
            </a:r>
            <a:r>
              <a:rPr sz="800" spc="-5" dirty="0">
                <a:latin typeface="Arial"/>
                <a:cs typeface="Arial"/>
              </a:rPr>
              <a:t>partnership with </a:t>
            </a:r>
            <a:r>
              <a:rPr sz="800" spc="5" dirty="0">
                <a:latin typeface="Arial"/>
                <a:cs typeface="Arial"/>
              </a:rPr>
              <a:t>White  </a:t>
            </a:r>
            <a:r>
              <a:rPr sz="800" dirty="0">
                <a:latin typeface="Arial"/>
                <a:cs typeface="Arial"/>
              </a:rPr>
              <a:t>Ops to </a:t>
            </a:r>
            <a:r>
              <a:rPr sz="800" spc="-5" dirty="0">
                <a:latin typeface="Arial"/>
                <a:cs typeface="Arial"/>
              </a:rPr>
              <a:t>extend protection across</a:t>
            </a:r>
            <a:r>
              <a:rPr sz="800" spc="50" dirty="0">
                <a:latin typeface="Arial"/>
                <a:cs typeface="Arial"/>
              </a:rPr>
              <a:t> </a:t>
            </a:r>
            <a:r>
              <a:rPr sz="800" dirty="0">
                <a:latin typeface="Arial"/>
                <a:cs typeface="Arial"/>
              </a:rPr>
              <a:t>programmatic...</a:t>
            </a:r>
            <a:endParaRPr sz="800">
              <a:latin typeface="Arial"/>
              <a:cs typeface="Arial"/>
            </a:endParaRPr>
          </a:p>
        </p:txBody>
      </p:sp>
      <p:grpSp>
        <p:nvGrpSpPr>
          <p:cNvPr id="36" name="object 36"/>
          <p:cNvGrpSpPr/>
          <p:nvPr/>
        </p:nvGrpSpPr>
        <p:grpSpPr>
          <a:xfrm>
            <a:off x="5580888" y="2581655"/>
            <a:ext cx="2974975" cy="1865630"/>
            <a:chOff x="5580888" y="2581655"/>
            <a:chExt cx="2974975" cy="1865630"/>
          </a:xfrm>
        </p:grpSpPr>
        <p:sp>
          <p:nvSpPr>
            <p:cNvPr id="37" name="object 37"/>
            <p:cNvSpPr/>
            <p:nvPr/>
          </p:nvSpPr>
          <p:spPr>
            <a:xfrm>
              <a:off x="5580888" y="2581655"/>
              <a:ext cx="2974848" cy="1865376"/>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5626608" y="2627375"/>
              <a:ext cx="2712720" cy="1603375"/>
            </a:xfrm>
            <a:custGeom>
              <a:avLst/>
              <a:gdLst/>
              <a:ahLst/>
              <a:cxnLst/>
              <a:rect l="l" t="t" r="r" b="b"/>
              <a:pathLst>
                <a:path w="2712720" h="1603375">
                  <a:moveTo>
                    <a:pt x="2568956" y="0"/>
                  </a:moveTo>
                  <a:lnTo>
                    <a:pt x="143763" y="0"/>
                  </a:lnTo>
                  <a:lnTo>
                    <a:pt x="98332" y="7331"/>
                  </a:lnTo>
                  <a:lnTo>
                    <a:pt x="58869" y="27744"/>
                  </a:lnTo>
                  <a:lnTo>
                    <a:pt x="27744" y="58869"/>
                  </a:lnTo>
                  <a:lnTo>
                    <a:pt x="7331" y="98332"/>
                  </a:lnTo>
                  <a:lnTo>
                    <a:pt x="0" y="143763"/>
                  </a:lnTo>
                  <a:lnTo>
                    <a:pt x="0" y="1459484"/>
                  </a:lnTo>
                  <a:lnTo>
                    <a:pt x="7331" y="1504915"/>
                  </a:lnTo>
                  <a:lnTo>
                    <a:pt x="27744" y="1544378"/>
                  </a:lnTo>
                  <a:lnTo>
                    <a:pt x="58869" y="1575503"/>
                  </a:lnTo>
                  <a:lnTo>
                    <a:pt x="98332" y="1595916"/>
                  </a:lnTo>
                  <a:lnTo>
                    <a:pt x="143763" y="1603248"/>
                  </a:lnTo>
                  <a:lnTo>
                    <a:pt x="2568956" y="1603248"/>
                  </a:lnTo>
                  <a:lnTo>
                    <a:pt x="2614387" y="1595916"/>
                  </a:lnTo>
                  <a:lnTo>
                    <a:pt x="2653850" y="1575503"/>
                  </a:lnTo>
                  <a:lnTo>
                    <a:pt x="2684975" y="1544378"/>
                  </a:lnTo>
                  <a:lnTo>
                    <a:pt x="2705388" y="1504915"/>
                  </a:lnTo>
                  <a:lnTo>
                    <a:pt x="2712719" y="1459484"/>
                  </a:lnTo>
                  <a:lnTo>
                    <a:pt x="2712719" y="143763"/>
                  </a:lnTo>
                  <a:lnTo>
                    <a:pt x="2705388" y="98332"/>
                  </a:lnTo>
                  <a:lnTo>
                    <a:pt x="2684975" y="58869"/>
                  </a:lnTo>
                  <a:lnTo>
                    <a:pt x="2653850" y="27744"/>
                  </a:lnTo>
                  <a:lnTo>
                    <a:pt x="2614387" y="7331"/>
                  </a:lnTo>
                  <a:lnTo>
                    <a:pt x="2568956" y="0"/>
                  </a:lnTo>
                  <a:close/>
                </a:path>
              </a:pathLst>
            </a:custGeom>
            <a:solidFill>
              <a:srgbClr val="FFFFFF"/>
            </a:solidFill>
          </p:spPr>
          <p:txBody>
            <a:bodyPr wrap="square" lIns="0" tIns="0" rIns="0" bIns="0" rtlCol="0"/>
            <a:lstStyle/>
            <a:p>
              <a:endParaRPr/>
            </a:p>
          </p:txBody>
        </p:sp>
        <p:sp>
          <p:nvSpPr>
            <p:cNvPr id="39" name="object 39"/>
            <p:cNvSpPr/>
            <p:nvPr/>
          </p:nvSpPr>
          <p:spPr>
            <a:xfrm>
              <a:off x="5626608" y="2627375"/>
              <a:ext cx="2712720" cy="1603375"/>
            </a:xfrm>
            <a:custGeom>
              <a:avLst/>
              <a:gdLst/>
              <a:ahLst/>
              <a:cxnLst/>
              <a:rect l="l" t="t" r="r" b="b"/>
              <a:pathLst>
                <a:path w="2712720" h="1603375">
                  <a:moveTo>
                    <a:pt x="0" y="143763"/>
                  </a:moveTo>
                  <a:lnTo>
                    <a:pt x="7331" y="98332"/>
                  </a:lnTo>
                  <a:lnTo>
                    <a:pt x="27744" y="58869"/>
                  </a:lnTo>
                  <a:lnTo>
                    <a:pt x="58869" y="27744"/>
                  </a:lnTo>
                  <a:lnTo>
                    <a:pt x="98332" y="7331"/>
                  </a:lnTo>
                  <a:lnTo>
                    <a:pt x="143763" y="0"/>
                  </a:lnTo>
                  <a:lnTo>
                    <a:pt x="2568956" y="0"/>
                  </a:lnTo>
                  <a:lnTo>
                    <a:pt x="2614387" y="7331"/>
                  </a:lnTo>
                  <a:lnTo>
                    <a:pt x="2653850" y="27744"/>
                  </a:lnTo>
                  <a:lnTo>
                    <a:pt x="2684975" y="58869"/>
                  </a:lnTo>
                  <a:lnTo>
                    <a:pt x="2705388" y="98332"/>
                  </a:lnTo>
                  <a:lnTo>
                    <a:pt x="2712719" y="143763"/>
                  </a:lnTo>
                  <a:lnTo>
                    <a:pt x="2712719" y="1459484"/>
                  </a:lnTo>
                  <a:lnTo>
                    <a:pt x="2705388" y="1504915"/>
                  </a:lnTo>
                  <a:lnTo>
                    <a:pt x="2684975" y="1544378"/>
                  </a:lnTo>
                  <a:lnTo>
                    <a:pt x="2653850" y="1575503"/>
                  </a:lnTo>
                  <a:lnTo>
                    <a:pt x="2614387" y="1595916"/>
                  </a:lnTo>
                  <a:lnTo>
                    <a:pt x="2568956" y="1603248"/>
                  </a:lnTo>
                  <a:lnTo>
                    <a:pt x="143763" y="1603248"/>
                  </a:lnTo>
                  <a:lnTo>
                    <a:pt x="98332" y="1595916"/>
                  </a:lnTo>
                  <a:lnTo>
                    <a:pt x="58869" y="1575503"/>
                  </a:lnTo>
                  <a:lnTo>
                    <a:pt x="27744" y="1544378"/>
                  </a:lnTo>
                  <a:lnTo>
                    <a:pt x="7331" y="1504915"/>
                  </a:lnTo>
                  <a:lnTo>
                    <a:pt x="0" y="1459484"/>
                  </a:lnTo>
                  <a:lnTo>
                    <a:pt x="0" y="143763"/>
                  </a:lnTo>
                  <a:close/>
                </a:path>
              </a:pathLst>
            </a:custGeom>
            <a:ln w="12700">
              <a:solidFill>
                <a:srgbClr val="E7E6E6"/>
              </a:solidFill>
            </a:ln>
          </p:spPr>
          <p:txBody>
            <a:bodyPr wrap="square" lIns="0" tIns="0" rIns="0" bIns="0" rtlCol="0"/>
            <a:lstStyle/>
            <a:p>
              <a:endParaRPr/>
            </a:p>
          </p:txBody>
        </p:sp>
      </p:grpSp>
      <p:sp>
        <p:nvSpPr>
          <p:cNvPr id="40" name="object 40"/>
          <p:cNvSpPr txBox="1"/>
          <p:nvPr/>
        </p:nvSpPr>
        <p:spPr>
          <a:xfrm>
            <a:off x="5792215" y="3086861"/>
            <a:ext cx="2249805" cy="958850"/>
          </a:xfrm>
          <a:prstGeom prst="rect">
            <a:avLst/>
          </a:prstGeom>
        </p:spPr>
        <p:txBody>
          <a:bodyPr vert="horz" wrap="square" lIns="0" tIns="12700" rIns="0" bIns="0" rtlCol="0">
            <a:spAutoFit/>
          </a:bodyPr>
          <a:lstStyle/>
          <a:p>
            <a:pPr marL="12700">
              <a:lnSpc>
                <a:spcPts val="1370"/>
              </a:lnSpc>
              <a:spcBef>
                <a:spcPts val="100"/>
              </a:spcBef>
            </a:pPr>
            <a:r>
              <a:rPr sz="1200" b="1" spc="-5" dirty="0">
                <a:latin typeface="Arial"/>
                <a:cs typeface="Arial"/>
              </a:rPr>
              <a:t>Media.net </a:t>
            </a:r>
            <a:r>
              <a:rPr sz="1200" b="1" dirty="0">
                <a:latin typeface="Arial"/>
                <a:cs typeface="Arial"/>
              </a:rPr>
              <a:t>donates</a:t>
            </a:r>
            <a:r>
              <a:rPr sz="1200" b="1" spc="-10" dirty="0">
                <a:latin typeface="Arial"/>
                <a:cs typeface="Arial"/>
              </a:rPr>
              <a:t> </a:t>
            </a:r>
            <a:r>
              <a:rPr sz="1200" b="1" spc="-5" dirty="0">
                <a:latin typeface="Arial"/>
                <a:cs typeface="Arial"/>
              </a:rPr>
              <a:t>OpenRTB</a:t>
            </a:r>
            <a:endParaRPr sz="1200">
              <a:latin typeface="Arial"/>
              <a:cs typeface="Arial"/>
            </a:endParaRPr>
          </a:p>
          <a:p>
            <a:pPr marL="12700" marR="5080">
              <a:lnSpc>
                <a:spcPts val="1300"/>
              </a:lnSpc>
              <a:spcBef>
                <a:spcPts val="85"/>
              </a:spcBef>
            </a:pPr>
            <a:r>
              <a:rPr sz="1200" b="1" spc="-5" dirty="0">
                <a:latin typeface="Arial"/>
                <a:cs typeface="Arial"/>
              </a:rPr>
              <a:t>3.0 converter </a:t>
            </a:r>
            <a:r>
              <a:rPr sz="1200" b="1" dirty="0">
                <a:latin typeface="Arial"/>
                <a:cs typeface="Arial"/>
              </a:rPr>
              <a:t>code to </a:t>
            </a:r>
            <a:r>
              <a:rPr sz="1200" b="1" spc="-15" dirty="0">
                <a:latin typeface="Arial"/>
                <a:cs typeface="Arial"/>
              </a:rPr>
              <a:t>IAB </a:t>
            </a:r>
            <a:r>
              <a:rPr sz="1200" b="1" spc="-25" dirty="0">
                <a:latin typeface="Arial"/>
                <a:cs typeface="Arial"/>
              </a:rPr>
              <a:t>Tech  </a:t>
            </a:r>
            <a:r>
              <a:rPr sz="1200" b="1" dirty="0">
                <a:latin typeface="Arial"/>
                <a:cs typeface="Arial"/>
              </a:rPr>
              <a:t>Lab</a:t>
            </a:r>
            <a:endParaRPr sz="1200">
              <a:latin typeface="Arial"/>
              <a:cs typeface="Arial"/>
            </a:endParaRPr>
          </a:p>
          <a:p>
            <a:pPr marL="12700" marR="64769">
              <a:lnSpc>
                <a:spcPct val="145000"/>
              </a:lnSpc>
              <a:spcBef>
                <a:spcPts val="509"/>
              </a:spcBef>
            </a:pPr>
            <a:r>
              <a:rPr sz="800" spc="-5" dirty="0">
                <a:latin typeface="Arial"/>
                <a:cs typeface="Arial"/>
              </a:rPr>
              <a:t>Media.net yesterday announced </a:t>
            </a:r>
            <a:r>
              <a:rPr sz="800" dirty="0">
                <a:latin typeface="Arial"/>
                <a:cs typeface="Arial"/>
              </a:rPr>
              <a:t>the </a:t>
            </a:r>
            <a:r>
              <a:rPr sz="800" spc="-5" dirty="0">
                <a:latin typeface="Arial"/>
                <a:cs typeface="Arial"/>
              </a:rPr>
              <a:t>donation of  code </a:t>
            </a:r>
            <a:r>
              <a:rPr sz="800" dirty="0">
                <a:latin typeface="Arial"/>
                <a:cs typeface="Arial"/>
              </a:rPr>
              <a:t>to </a:t>
            </a:r>
            <a:r>
              <a:rPr sz="800" spc="-5" dirty="0">
                <a:latin typeface="Arial"/>
                <a:cs typeface="Arial"/>
              </a:rPr>
              <a:t>help </a:t>
            </a:r>
            <a:r>
              <a:rPr sz="800" dirty="0">
                <a:latin typeface="Arial"/>
                <a:cs typeface="Arial"/>
              </a:rPr>
              <a:t>IAB Tech</a:t>
            </a:r>
            <a:r>
              <a:rPr sz="800" spc="10" dirty="0">
                <a:latin typeface="Arial"/>
                <a:cs typeface="Arial"/>
              </a:rPr>
              <a:t> </a:t>
            </a:r>
            <a:r>
              <a:rPr sz="800" spc="-5" dirty="0">
                <a:latin typeface="Arial"/>
                <a:cs typeface="Arial"/>
              </a:rPr>
              <a:t>Lab…</a:t>
            </a:r>
            <a:endParaRPr sz="800">
              <a:latin typeface="Arial"/>
              <a:cs typeface="Arial"/>
            </a:endParaRPr>
          </a:p>
        </p:txBody>
      </p:sp>
      <p:grpSp>
        <p:nvGrpSpPr>
          <p:cNvPr id="41" name="object 41"/>
          <p:cNvGrpSpPr/>
          <p:nvPr/>
        </p:nvGrpSpPr>
        <p:grpSpPr>
          <a:xfrm>
            <a:off x="5864352" y="2776727"/>
            <a:ext cx="3807460" cy="2235835"/>
            <a:chOff x="5864352" y="2776727"/>
            <a:chExt cx="3807460" cy="2235835"/>
          </a:xfrm>
        </p:grpSpPr>
        <p:sp>
          <p:nvSpPr>
            <p:cNvPr id="42" name="object 42"/>
            <p:cNvSpPr/>
            <p:nvPr/>
          </p:nvSpPr>
          <p:spPr>
            <a:xfrm>
              <a:off x="9019032" y="2776727"/>
              <a:ext cx="652272" cy="172212"/>
            </a:xfrm>
            <a:prstGeom prst="rect">
              <a:avLst/>
            </a:prstGeom>
            <a:blipFill>
              <a:blip r:embed="rId8" cstate="print"/>
              <a:stretch>
                <a:fillRect/>
              </a:stretch>
            </a:blipFill>
          </p:spPr>
          <p:txBody>
            <a:bodyPr wrap="square" lIns="0" tIns="0" rIns="0" bIns="0" rtlCol="0"/>
            <a:lstStyle/>
            <a:p>
              <a:endParaRPr/>
            </a:p>
          </p:txBody>
        </p:sp>
        <p:sp>
          <p:nvSpPr>
            <p:cNvPr id="43" name="object 43"/>
            <p:cNvSpPr/>
            <p:nvPr/>
          </p:nvSpPr>
          <p:spPr>
            <a:xfrm>
              <a:off x="5864352" y="4829555"/>
              <a:ext cx="821436" cy="182880"/>
            </a:xfrm>
            <a:prstGeom prst="rect">
              <a:avLst/>
            </a:prstGeom>
            <a:blipFill>
              <a:blip r:embed="rId9" cstate="print"/>
              <a:stretch>
                <a:fillRect/>
              </a:stretch>
            </a:blipFill>
          </p:spPr>
          <p:txBody>
            <a:bodyPr wrap="square" lIns="0" tIns="0" rIns="0" bIns="0" rtlCol="0"/>
            <a:lstStyle/>
            <a:p>
              <a:endParaRPr/>
            </a:p>
          </p:txBody>
        </p:sp>
        <p:sp>
          <p:nvSpPr>
            <p:cNvPr id="44" name="object 44"/>
            <p:cNvSpPr/>
            <p:nvPr/>
          </p:nvSpPr>
          <p:spPr>
            <a:xfrm>
              <a:off x="5868924" y="2817875"/>
              <a:ext cx="801624" cy="121920"/>
            </a:xfrm>
            <a:prstGeom prst="rect">
              <a:avLst/>
            </a:prstGeom>
            <a:blipFill>
              <a:blip r:embed="rId10" cstate="print"/>
              <a:stretch>
                <a:fillRect/>
              </a:stretch>
            </a:blip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3749" y="149350"/>
            <a:ext cx="2752852" cy="566181"/>
          </a:xfrm>
          <a:prstGeom prst="rect">
            <a:avLst/>
          </a:prstGeom>
        </p:spPr>
        <p:txBody>
          <a:bodyPr vert="horz" wrap="square" lIns="0" tIns="12065" rIns="0" bIns="0" rtlCol="0">
            <a:spAutoFit/>
          </a:bodyPr>
          <a:lstStyle/>
          <a:p>
            <a:pPr marL="12700">
              <a:lnSpc>
                <a:spcPct val="100000"/>
              </a:lnSpc>
              <a:spcBef>
                <a:spcPts val="95"/>
              </a:spcBef>
            </a:pPr>
            <a:r>
              <a:rPr sz="3600" spc="-10" dirty="0"/>
              <a:t>Who </a:t>
            </a:r>
            <a:r>
              <a:rPr sz="3600" spc="-5" dirty="0"/>
              <a:t>we</a:t>
            </a:r>
            <a:r>
              <a:rPr sz="3600" spc="-65" dirty="0"/>
              <a:t> </a:t>
            </a:r>
            <a:r>
              <a:rPr sz="3600" spc="-5" dirty="0"/>
              <a:t>are</a:t>
            </a:r>
          </a:p>
        </p:txBody>
      </p:sp>
      <p:sp>
        <p:nvSpPr>
          <p:cNvPr id="3" name="object 3"/>
          <p:cNvSpPr/>
          <p:nvPr/>
        </p:nvSpPr>
        <p:spPr>
          <a:xfrm>
            <a:off x="8525256" y="1580388"/>
            <a:ext cx="1894331" cy="7391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519159" y="2375916"/>
            <a:ext cx="1892807" cy="74218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525256" y="3179064"/>
            <a:ext cx="1886711" cy="74066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531352" y="772668"/>
            <a:ext cx="1886711" cy="74066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525256" y="3988308"/>
            <a:ext cx="1886711" cy="73761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525256" y="4788408"/>
            <a:ext cx="1886711" cy="73761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525256" y="5588508"/>
            <a:ext cx="1886711" cy="739140"/>
          </a:xfrm>
          <a:prstGeom prst="rect">
            <a:avLst/>
          </a:prstGeom>
          <a:blipFill>
            <a:blip r:embed="rId8" cstate="print"/>
            <a:stretch>
              <a:fillRect/>
            </a:stretch>
          </a:blipFill>
        </p:spPr>
        <p:txBody>
          <a:bodyPr wrap="square" lIns="0" tIns="0" rIns="0" bIns="0" rtlCol="0"/>
          <a:lstStyle/>
          <a:p>
            <a:endParaRPr/>
          </a:p>
        </p:txBody>
      </p:sp>
      <p:sp>
        <p:nvSpPr>
          <p:cNvPr id="10" name="object 10"/>
          <p:cNvSpPr txBox="1"/>
          <p:nvPr/>
        </p:nvSpPr>
        <p:spPr>
          <a:xfrm>
            <a:off x="9579356" y="1617091"/>
            <a:ext cx="769620" cy="188595"/>
          </a:xfrm>
          <a:prstGeom prst="rect">
            <a:avLst/>
          </a:prstGeom>
        </p:spPr>
        <p:txBody>
          <a:bodyPr vert="horz" wrap="square" lIns="0" tIns="14604" rIns="0" bIns="0" rtlCol="0">
            <a:spAutoFit/>
          </a:bodyPr>
          <a:lstStyle/>
          <a:p>
            <a:pPr marL="12700">
              <a:lnSpc>
                <a:spcPct val="100000"/>
              </a:lnSpc>
              <a:spcBef>
                <a:spcPts val="114"/>
              </a:spcBef>
            </a:pPr>
            <a:r>
              <a:rPr sz="1050" b="1" spc="10" dirty="0">
                <a:solidFill>
                  <a:srgbClr val="FFFFFF"/>
                </a:solidFill>
                <a:latin typeface="Arial"/>
                <a:cs typeface="Arial"/>
              </a:rPr>
              <a:t>NEW</a:t>
            </a:r>
            <a:r>
              <a:rPr sz="1050" b="1" spc="-55" dirty="0">
                <a:solidFill>
                  <a:srgbClr val="FFFFFF"/>
                </a:solidFill>
                <a:latin typeface="Arial"/>
                <a:cs typeface="Arial"/>
              </a:rPr>
              <a:t> </a:t>
            </a:r>
            <a:r>
              <a:rPr sz="1050" b="1" spc="5" dirty="0">
                <a:solidFill>
                  <a:srgbClr val="FFFFFF"/>
                </a:solidFill>
                <a:latin typeface="Arial"/>
                <a:cs typeface="Arial"/>
              </a:rPr>
              <a:t>YORK</a:t>
            </a:r>
            <a:endParaRPr sz="1050">
              <a:latin typeface="Arial"/>
              <a:cs typeface="Arial"/>
            </a:endParaRPr>
          </a:p>
        </p:txBody>
      </p:sp>
      <p:sp>
        <p:nvSpPr>
          <p:cNvPr id="11" name="object 11"/>
          <p:cNvSpPr txBox="1"/>
          <p:nvPr/>
        </p:nvSpPr>
        <p:spPr>
          <a:xfrm>
            <a:off x="9226677" y="2417445"/>
            <a:ext cx="1153795" cy="188595"/>
          </a:xfrm>
          <a:prstGeom prst="rect">
            <a:avLst/>
          </a:prstGeom>
        </p:spPr>
        <p:txBody>
          <a:bodyPr vert="horz" wrap="square" lIns="0" tIns="14604" rIns="0" bIns="0" rtlCol="0">
            <a:spAutoFit/>
          </a:bodyPr>
          <a:lstStyle/>
          <a:p>
            <a:pPr marL="12700">
              <a:lnSpc>
                <a:spcPct val="100000"/>
              </a:lnSpc>
              <a:spcBef>
                <a:spcPts val="114"/>
              </a:spcBef>
            </a:pPr>
            <a:r>
              <a:rPr sz="1050" b="1" spc="5" dirty="0">
                <a:solidFill>
                  <a:srgbClr val="FFFFFF"/>
                </a:solidFill>
                <a:latin typeface="Arial"/>
                <a:cs typeface="Arial"/>
              </a:rPr>
              <a:t>SAN</a:t>
            </a:r>
            <a:r>
              <a:rPr sz="1050" b="1" spc="-20" dirty="0">
                <a:solidFill>
                  <a:srgbClr val="FFFFFF"/>
                </a:solidFill>
                <a:latin typeface="Arial"/>
                <a:cs typeface="Arial"/>
              </a:rPr>
              <a:t> </a:t>
            </a:r>
            <a:r>
              <a:rPr sz="1050" b="1" spc="5" dirty="0">
                <a:solidFill>
                  <a:srgbClr val="FFFFFF"/>
                </a:solidFill>
                <a:latin typeface="Arial"/>
                <a:cs typeface="Arial"/>
              </a:rPr>
              <a:t>FRANCISCO</a:t>
            </a:r>
            <a:endParaRPr sz="1050">
              <a:latin typeface="Arial"/>
              <a:cs typeface="Arial"/>
            </a:endParaRPr>
          </a:p>
        </p:txBody>
      </p:sp>
      <p:sp>
        <p:nvSpPr>
          <p:cNvPr id="12" name="object 12"/>
          <p:cNvSpPr txBox="1"/>
          <p:nvPr/>
        </p:nvSpPr>
        <p:spPr>
          <a:xfrm>
            <a:off x="9358376" y="3218815"/>
            <a:ext cx="992505" cy="188595"/>
          </a:xfrm>
          <a:prstGeom prst="rect">
            <a:avLst/>
          </a:prstGeom>
        </p:spPr>
        <p:txBody>
          <a:bodyPr vert="horz" wrap="square" lIns="0" tIns="14604" rIns="0" bIns="0" rtlCol="0">
            <a:spAutoFit/>
          </a:bodyPr>
          <a:lstStyle/>
          <a:p>
            <a:pPr marL="12700">
              <a:lnSpc>
                <a:spcPct val="100000"/>
              </a:lnSpc>
              <a:spcBef>
                <a:spcPts val="114"/>
              </a:spcBef>
            </a:pPr>
            <a:r>
              <a:rPr sz="1050" b="1" spc="10" dirty="0">
                <a:solidFill>
                  <a:srgbClr val="FFFFFF"/>
                </a:solidFill>
                <a:latin typeface="Arial"/>
                <a:cs typeface="Arial"/>
              </a:rPr>
              <a:t>LOS</a:t>
            </a:r>
            <a:r>
              <a:rPr sz="1050" b="1" spc="-70" dirty="0">
                <a:solidFill>
                  <a:srgbClr val="FFFFFF"/>
                </a:solidFill>
                <a:latin typeface="Arial"/>
                <a:cs typeface="Arial"/>
              </a:rPr>
              <a:t> </a:t>
            </a:r>
            <a:r>
              <a:rPr sz="1050" b="1" spc="5" dirty="0">
                <a:solidFill>
                  <a:srgbClr val="FFFFFF"/>
                </a:solidFill>
                <a:latin typeface="Arial"/>
                <a:cs typeface="Arial"/>
              </a:rPr>
              <a:t>ANGELES</a:t>
            </a:r>
            <a:endParaRPr sz="1050">
              <a:latin typeface="Arial"/>
              <a:cs typeface="Arial"/>
            </a:endParaRPr>
          </a:p>
        </p:txBody>
      </p:sp>
      <p:sp>
        <p:nvSpPr>
          <p:cNvPr id="13" name="object 13"/>
          <p:cNvSpPr txBox="1"/>
          <p:nvPr/>
        </p:nvSpPr>
        <p:spPr>
          <a:xfrm>
            <a:off x="9904221" y="811148"/>
            <a:ext cx="452120" cy="188595"/>
          </a:xfrm>
          <a:prstGeom prst="rect">
            <a:avLst/>
          </a:prstGeom>
        </p:spPr>
        <p:txBody>
          <a:bodyPr vert="horz" wrap="square" lIns="0" tIns="14604" rIns="0" bIns="0" rtlCol="0">
            <a:spAutoFit/>
          </a:bodyPr>
          <a:lstStyle/>
          <a:p>
            <a:pPr marL="12700">
              <a:lnSpc>
                <a:spcPct val="100000"/>
              </a:lnSpc>
              <a:spcBef>
                <a:spcPts val="114"/>
              </a:spcBef>
            </a:pPr>
            <a:r>
              <a:rPr sz="1050" b="1" spc="10" dirty="0">
                <a:solidFill>
                  <a:srgbClr val="FFFFFF"/>
                </a:solidFill>
                <a:latin typeface="Arial"/>
                <a:cs typeface="Arial"/>
              </a:rPr>
              <a:t>D</a:t>
            </a:r>
            <a:r>
              <a:rPr sz="1050" b="1" dirty="0">
                <a:solidFill>
                  <a:srgbClr val="FFFFFF"/>
                </a:solidFill>
                <a:latin typeface="Arial"/>
                <a:cs typeface="Arial"/>
              </a:rPr>
              <a:t>U</a:t>
            </a:r>
            <a:r>
              <a:rPr sz="1050" b="1" spc="10" dirty="0">
                <a:solidFill>
                  <a:srgbClr val="FFFFFF"/>
                </a:solidFill>
                <a:latin typeface="Arial"/>
                <a:cs typeface="Arial"/>
              </a:rPr>
              <a:t>B</a:t>
            </a:r>
            <a:r>
              <a:rPr sz="1050" b="1" spc="-10" dirty="0">
                <a:solidFill>
                  <a:srgbClr val="FFFFFF"/>
                </a:solidFill>
                <a:latin typeface="Arial"/>
                <a:cs typeface="Arial"/>
              </a:rPr>
              <a:t>A</a:t>
            </a:r>
            <a:r>
              <a:rPr sz="1050" b="1" spc="5" dirty="0">
                <a:solidFill>
                  <a:srgbClr val="FFFFFF"/>
                </a:solidFill>
                <a:latin typeface="Arial"/>
                <a:cs typeface="Arial"/>
              </a:rPr>
              <a:t>I</a:t>
            </a:r>
            <a:endParaRPr sz="1050">
              <a:latin typeface="Arial"/>
              <a:cs typeface="Arial"/>
            </a:endParaRPr>
          </a:p>
        </p:txBody>
      </p:sp>
      <p:sp>
        <p:nvSpPr>
          <p:cNvPr id="14" name="object 14"/>
          <p:cNvSpPr txBox="1"/>
          <p:nvPr/>
        </p:nvSpPr>
        <p:spPr>
          <a:xfrm>
            <a:off x="9756140" y="4027678"/>
            <a:ext cx="582930" cy="188595"/>
          </a:xfrm>
          <a:prstGeom prst="rect">
            <a:avLst/>
          </a:prstGeom>
        </p:spPr>
        <p:txBody>
          <a:bodyPr vert="horz" wrap="square" lIns="0" tIns="14604" rIns="0" bIns="0" rtlCol="0">
            <a:spAutoFit/>
          </a:bodyPr>
          <a:lstStyle/>
          <a:p>
            <a:pPr marL="12700">
              <a:lnSpc>
                <a:spcPct val="100000"/>
              </a:lnSpc>
              <a:spcBef>
                <a:spcPts val="114"/>
              </a:spcBef>
            </a:pPr>
            <a:r>
              <a:rPr sz="1050" b="1" spc="20" dirty="0">
                <a:solidFill>
                  <a:srgbClr val="FFFFFF"/>
                </a:solidFill>
                <a:latin typeface="Arial"/>
                <a:cs typeface="Arial"/>
              </a:rPr>
              <a:t>M</a:t>
            </a:r>
            <a:r>
              <a:rPr sz="1050" b="1" spc="10" dirty="0">
                <a:solidFill>
                  <a:srgbClr val="FFFFFF"/>
                </a:solidFill>
                <a:latin typeface="Arial"/>
                <a:cs typeface="Arial"/>
              </a:rPr>
              <a:t>U</a:t>
            </a:r>
            <a:r>
              <a:rPr sz="1050" b="1" spc="15" dirty="0">
                <a:solidFill>
                  <a:srgbClr val="FFFFFF"/>
                </a:solidFill>
                <a:latin typeface="Arial"/>
                <a:cs typeface="Arial"/>
              </a:rPr>
              <a:t>M</a:t>
            </a:r>
            <a:r>
              <a:rPr sz="1050" b="1" spc="10" dirty="0">
                <a:solidFill>
                  <a:srgbClr val="FFFFFF"/>
                </a:solidFill>
                <a:latin typeface="Arial"/>
                <a:cs typeface="Arial"/>
              </a:rPr>
              <a:t>B</a:t>
            </a:r>
            <a:r>
              <a:rPr sz="1050" b="1" spc="-10" dirty="0">
                <a:solidFill>
                  <a:srgbClr val="FFFFFF"/>
                </a:solidFill>
                <a:latin typeface="Arial"/>
                <a:cs typeface="Arial"/>
              </a:rPr>
              <a:t>A</a:t>
            </a:r>
            <a:r>
              <a:rPr sz="1050" b="1" spc="5" dirty="0">
                <a:solidFill>
                  <a:srgbClr val="FFFFFF"/>
                </a:solidFill>
                <a:latin typeface="Arial"/>
                <a:cs typeface="Arial"/>
              </a:rPr>
              <a:t>I</a:t>
            </a:r>
            <a:endParaRPr sz="1050">
              <a:latin typeface="Arial"/>
              <a:cs typeface="Arial"/>
            </a:endParaRPr>
          </a:p>
        </p:txBody>
      </p:sp>
      <p:sp>
        <p:nvSpPr>
          <p:cNvPr id="15" name="object 15"/>
          <p:cNvSpPr txBox="1"/>
          <p:nvPr/>
        </p:nvSpPr>
        <p:spPr>
          <a:xfrm>
            <a:off x="9523856" y="4817109"/>
            <a:ext cx="859155" cy="188595"/>
          </a:xfrm>
          <a:prstGeom prst="rect">
            <a:avLst/>
          </a:prstGeom>
        </p:spPr>
        <p:txBody>
          <a:bodyPr vert="horz" wrap="square" lIns="0" tIns="14604" rIns="0" bIns="0" rtlCol="0">
            <a:spAutoFit/>
          </a:bodyPr>
          <a:lstStyle/>
          <a:p>
            <a:pPr marL="12700">
              <a:lnSpc>
                <a:spcPct val="100000"/>
              </a:lnSpc>
              <a:spcBef>
                <a:spcPts val="114"/>
              </a:spcBef>
            </a:pPr>
            <a:r>
              <a:rPr sz="1050" b="1" spc="5" dirty="0">
                <a:solidFill>
                  <a:srgbClr val="FFFFFF"/>
                </a:solidFill>
                <a:latin typeface="Arial"/>
                <a:cs typeface="Arial"/>
              </a:rPr>
              <a:t>FRANKFURT</a:t>
            </a:r>
            <a:endParaRPr sz="1050">
              <a:latin typeface="Arial"/>
              <a:cs typeface="Arial"/>
            </a:endParaRPr>
          </a:p>
        </p:txBody>
      </p:sp>
      <p:sp>
        <p:nvSpPr>
          <p:cNvPr id="16" name="object 16"/>
          <p:cNvSpPr txBox="1"/>
          <p:nvPr/>
        </p:nvSpPr>
        <p:spPr>
          <a:xfrm>
            <a:off x="9783571" y="5617870"/>
            <a:ext cx="567690" cy="188595"/>
          </a:xfrm>
          <a:prstGeom prst="rect">
            <a:avLst/>
          </a:prstGeom>
        </p:spPr>
        <p:txBody>
          <a:bodyPr vert="horz" wrap="square" lIns="0" tIns="14604" rIns="0" bIns="0" rtlCol="0">
            <a:spAutoFit/>
          </a:bodyPr>
          <a:lstStyle/>
          <a:p>
            <a:pPr marL="12700">
              <a:lnSpc>
                <a:spcPct val="100000"/>
              </a:lnSpc>
              <a:spcBef>
                <a:spcPts val="114"/>
              </a:spcBef>
            </a:pPr>
            <a:r>
              <a:rPr sz="1050" b="1" spc="10" dirty="0">
                <a:solidFill>
                  <a:srgbClr val="FFFFFF"/>
                </a:solidFill>
                <a:latin typeface="Arial"/>
                <a:cs typeface="Arial"/>
              </a:rPr>
              <a:t>B</a:t>
            </a:r>
            <a:r>
              <a:rPr sz="1050" b="1" dirty="0">
                <a:solidFill>
                  <a:srgbClr val="FFFFFF"/>
                </a:solidFill>
                <a:latin typeface="Arial"/>
                <a:cs typeface="Arial"/>
              </a:rPr>
              <a:t>E</a:t>
            </a:r>
            <a:r>
              <a:rPr sz="1050" b="1" spc="5" dirty="0">
                <a:solidFill>
                  <a:srgbClr val="FFFFFF"/>
                </a:solidFill>
                <a:latin typeface="Arial"/>
                <a:cs typeface="Arial"/>
              </a:rPr>
              <a:t>IJING</a:t>
            </a:r>
            <a:endParaRPr sz="1050">
              <a:latin typeface="Arial"/>
              <a:cs typeface="Arial"/>
            </a:endParaRPr>
          </a:p>
        </p:txBody>
      </p:sp>
      <p:sp>
        <p:nvSpPr>
          <p:cNvPr id="17" name="object 17"/>
          <p:cNvSpPr/>
          <p:nvPr/>
        </p:nvSpPr>
        <p:spPr>
          <a:xfrm>
            <a:off x="4162044" y="4302252"/>
            <a:ext cx="0" cy="696595"/>
          </a:xfrm>
          <a:custGeom>
            <a:avLst/>
            <a:gdLst/>
            <a:ahLst/>
            <a:cxnLst/>
            <a:rect l="l" t="t" r="r" b="b"/>
            <a:pathLst>
              <a:path h="696595">
                <a:moveTo>
                  <a:pt x="0" y="0"/>
                </a:moveTo>
                <a:lnTo>
                  <a:pt x="0" y="696595"/>
                </a:lnTo>
              </a:path>
            </a:pathLst>
          </a:custGeom>
          <a:ln w="12700">
            <a:solidFill>
              <a:srgbClr val="D7D7D7"/>
            </a:solidFill>
          </a:ln>
        </p:spPr>
        <p:txBody>
          <a:bodyPr wrap="square" lIns="0" tIns="0" rIns="0" bIns="0" rtlCol="0"/>
          <a:lstStyle/>
          <a:p>
            <a:endParaRPr/>
          </a:p>
        </p:txBody>
      </p:sp>
      <p:sp>
        <p:nvSpPr>
          <p:cNvPr id="18" name="object 18"/>
          <p:cNvSpPr txBox="1"/>
          <p:nvPr/>
        </p:nvSpPr>
        <p:spPr>
          <a:xfrm>
            <a:off x="2503677" y="4131884"/>
            <a:ext cx="1083945" cy="1014730"/>
          </a:xfrm>
          <a:prstGeom prst="rect">
            <a:avLst/>
          </a:prstGeom>
        </p:spPr>
        <p:txBody>
          <a:bodyPr vert="horz" wrap="square" lIns="0" tIns="152400" rIns="0" bIns="0" rtlCol="0">
            <a:spAutoFit/>
          </a:bodyPr>
          <a:lstStyle/>
          <a:p>
            <a:pPr marL="12700">
              <a:lnSpc>
                <a:spcPct val="100000"/>
              </a:lnSpc>
              <a:spcBef>
                <a:spcPts val="1200"/>
              </a:spcBef>
            </a:pPr>
            <a:r>
              <a:rPr sz="3050" b="1" spc="10" dirty="0">
                <a:latin typeface="Arial"/>
                <a:cs typeface="Arial"/>
              </a:rPr>
              <a:t>1B+</a:t>
            </a:r>
            <a:endParaRPr sz="3050">
              <a:latin typeface="Arial"/>
              <a:cs typeface="Arial"/>
            </a:endParaRPr>
          </a:p>
          <a:p>
            <a:pPr marL="49530" marR="5080">
              <a:lnSpc>
                <a:spcPts val="1570"/>
              </a:lnSpc>
              <a:spcBef>
                <a:spcPts val="10"/>
              </a:spcBef>
            </a:pPr>
            <a:r>
              <a:rPr sz="900" spc="20" dirty="0">
                <a:solidFill>
                  <a:srgbClr val="FF4D62"/>
                </a:solidFill>
                <a:latin typeface="Arial"/>
                <a:cs typeface="Arial"/>
              </a:rPr>
              <a:t>Ad </a:t>
            </a:r>
            <a:r>
              <a:rPr sz="900" spc="15" dirty="0">
                <a:solidFill>
                  <a:srgbClr val="FF4D62"/>
                </a:solidFill>
                <a:latin typeface="Arial"/>
                <a:cs typeface="Arial"/>
              </a:rPr>
              <a:t>Clicks</a:t>
            </a:r>
            <a:r>
              <a:rPr sz="900" spc="-75" dirty="0">
                <a:solidFill>
                  <a:srgbClr val="FF4D62"/>
                </a:solidFill>
                <a:latin typeface="Arial"/>
                <a:cs typeface="Arial"/>
              </a:rPr>
              <a:t> </a:t>
            </a:r>
            <a:r>
              <a:rPr sz="900" spc="15" dirty="0">
                <a:solidFill>
                  <a:srgbClr val="FF4D62"/>
                </a:solidFill>
                <a:latin typeface="Arial"/>
                <a:cs typeface="Arial"/>
              </a:rPr>
              <a:t>Managed  </a:t>
            </a:r>
            <a:r>
              <a:rPr sz="900" spc="10" dirty="0">
                <a:solidFill>
                  <a:srgbClr val="FF4D62"/>
                </a:solidFill>
                <a:latin typeface="Arial"/>
                <a:cs typeface="Arial"/>
              </a:rPr>
              <a:t>annually</a:t>
            </a:r>
            <a:endParaRPr sz="900">
              <a:latin typeface="Arial"/>
              <a:cs typeface="Arial"/>
            </a:endParaRPr>
          </a:p>
        </p:txBody>
      </p:sp>
      <p:sp>
        <p:nvSpPr>
          <p:cNvPr id="19" name="object 19"/>
          <p:cNvSpPr txBox="1"/>
          <p:nvPr/>
        </p:nvSpPr>
        <p:spPr>
          <a:xfrm>
            <a:off x="4416044" y="4100592"/>
            <a:ext cx="1227455" cy="1127125"/>
          </a:xfrm>
          <a:prstGeom prst="rect">
            <a:avLst/>
          </a:prstGeom>
        </p:spPr>
        <p:txBody>
          <a:bodyPr vert="horz" wrap="square" lIns="0" tIns="183515" rIns="0" bIns="0" rtlCol="0">
            <a:spAutoFit/>
          </a:bodyPr>
          <a:lstStyle/>
          <a:p>
            <a:pPr marL="12700">
              <a:lnSpc>
                <a:spcPct val="100000"/>
              </a:lnSpc>
              <a:spcBef>
                <a:spcPts val="1445"/>
              </a:spcBef>
            </a:pPr>
            <a:r>
              <a:rPr sz="3050" b="1" spc="10" dirty="0">
                <a:latin typeface="Arial"/>
                <a:cs typeface="Arial"/>
              </a:rPr>
              <a:t>50</a:t>
            </a:r>
            <a:r>
              <a:rPr sz="3050" b="1" spc="-5" dirty="0">
                <a:latin typeface="Arial"/>
                <a:cs typeface="Arial"/>
              </a:rPr>
              <a:t>0</a:t>
            </a:r>
            <a:r>
              <a:rPr sz="3050" b="1" spc="15" dirty="0">
                <a:latin typeface="Arial"/>
                <a:cs typeface="Arial"/>
              </a:rPr>
              <a:t>M+</a:t>
            </a:r>
            <a:endParaRPr sz="3050">
              <a:latin typeface="Arial"/>
              <a:cs typeface="Arial"/>
            </a:endParaRPr>
          </a:p>
          <a:p>
            <a:pPr marL="49530">
              <a:lnSpc>
                <a:spcPct val="100000"/>
              </a:lnSpc>
              <a:spcBef>
                <a:spcPts val="484"/>
              </a:spcBef>
            </a:pPr>
            <a:r>
              <a:rPr sz="1050" spc="5" dirty="0">
                <a:solidFill>
                  <a:srgbClr val="FF4D62"/>
                </a:solidFill>
                <a:latin typeface="Arial"/>
                <a:cs typeface="Arial"/>
              </a:rPr>
              <a:t>URLs</a:t>
            </a:r>
            <a:endParaRPr sz="1050">
              <a:latin typeface="Arial"/>
              <a:cs typeface="Arial"/>
            </a:endParaRPr>
          </a:p>
          <a:p>
            <a:pPr marL="49530">
              <a:lnSpc>
                <a:spcPct val="100000"/>
              </a:lnSpc>
              <a:spcBef>
                <a:spcPts val="660"/>
              </a:spcBef>
            </a:pPr>
            <a:r>
              <a:rPr sz="1050" dirty="0">
                <a:solidFill>
                  <a:srgbClr val="FF4D62"/>
                </a:solidFill>
                <a:latin typeface="Arial"/>
                <a:cs typeface="Arial"/>
              </a:rPr>
              <a:t>monetized</a:t>
            </a:r>
            <a:r>
              <a:rPr sz="1050" spc="-30" dirty="0">
                <a:solidFill>
                  <a:srgbClr val="FF4D62"/>
                </a:solidFill>
                <a:latin typeface="Arial"/>
                <a:cs typeface="Arial"/>
              </a:rPr>
              <a:t> </a:t>
            </a:r>
            <a:r>
              <a:rPr sz="1050" dirty="0">
                <a:solidFill>
                  <a:srgbClr val="FF4D62"/>
                </a:solidFill>
                <a:latin typeface="Arial"/>
                <a:cs typeface="Arial"/>
              </a:rPr>
              <a:t>annually</a:t>
            </a:r>
            <a:endParaRPr sz="1050">
              <a:latin typeface="Arial"/>
              <a:cs typeface="Arial"/>
            </a:endParaRPr>
          </a:p>
        </p:txBody>
      </p:sp>
      <p:sp>
        <p:nvSpPr>
          <p:cNvPr id="20" name="object 20"/>
          <p:cNvSpPr/>
          <p:nvPr/>
        </p:nvSpPr>
        <p:spPr>
          <a:xfrm>
            <a:off x="2269235" y="4302252"/>
            <a:ext cx="0" cy="696595"/>
          </a:xfrm>
          <a:custGeom>
            <a:avLst/>
            <a:gdLst/>
            <a:ahLst/>
            <a:cxnLst/>
            <a:rect l="l" t="t" r="r" b="b"/>
            <a:pathLst>
              <a:path h="696595">
                <a:moveTo>
                  <a:pt x="0" y="0"/>
                </a:moveTo>
                <a:lnTo>
                  <a:pt x="0" y="696595"/>
                </a:lnTo>
              </a:path>
            </a:pathLst>
          </a:custGeom>
          <a:ln w="12700">
            <a:solidFill>
              <a:srgbClr val="D7D7D7"/>
            </a:solidFill>
          </a:ln>
        </p:spPr>
        <p:txBody>
          <a:bodyPr wrap="square" lIns="0" tIns="0" rIns="0" bIns="0" rtlCol="0"/>
          <a:lstStyle/>
          <a:p>
            <a:endParaRPr/>
          </a:p>
        </p:txBody>
      </p:sp>
      <p:sp>
        <p:nvSpPr>
          <p:cNvPr id="21" name="object 21"/>
          <p:cNvSpPr/>
          <p:nvPr/>
        </p:nvSpPr>
        <p:spPr>
          <a:xfrm>
            <a:off x="6160008" y="4305300"/>
            <a:ext cx="0" cy="696595"/>
          </a:xfrm>
          <a:custGeom>
            <a:avLst/>
            <a:gdLst/>
            <a:ahLst/>
            <a:cxnLst/>
            <a:rect l="l" t="t" r="r" b="b"/>
            <a:pathLst>
              <a:path h="696595">
                <a:moveTo>
                  <a:pt x="0" y="0"/>
                </a:moveTo>
                <a:lnTo>
                  <a:pt x="0" y="696594"/>
                </a:lnTo>
              </a:path>
            </a:pathLst>
          </a:custGeom>
          <a:ln w="12700">
            <a:solidFill>
              <a:srgbClr val="D7D7D7"/>
            </a:solidFill>
          </a:ln>
        </p:spPr>
        <p:txBody>
          <a:bodyPr wrap="square" lIns="0" tIns="0" rIns="0" bIns="0" rtlCol="0"/>
          <a:lstStyle/>
          <a:p>
            <a:endParaRPr/>
          </a:p>
        </p:txBody>
      </p:sp>
      <p:sp>
        <p:nvSpPr>
          <p:cNvPr id="22" name="object 22"/>
          <p:cNvSpPr txBox="1"/>
          <p:nvPr/>
        </p:nvSpPr>
        <p:spPr>
          <a:xfrm>
            <a:off x="6414896" y="4097159"/>
            <a:ext cx="685800" cy="1076325"/>
          </a:xfrm>
          <a:prstGeom prst="rect">
            <a:avLst/>
          </a:prstGeom>
        </p:spPr>
        <p:txBody>
          <a:bodyPr vert="horz" wrap="square" lIns="0" tIns="188595" rIns="0" bIns="0" rtlCol="0">
            <a:spAutoFit/>
          </a:bodyPr>
          <a:lstStyle/>
          <a:p>
            <a:pPr marL="12700">
              <a:lnSpc>
                <a:spcPct val="100000"/>
              </a:lnSpc>
              <a:spcBef>
                <a:spcPts val="1485"/>
              </a:spcBef>
            </a:pPr>
            <a:r>
              <a:rPr sz="3050" b="1" dirty="0">
                <a:latin typeface="Arial"/>
                <a:cs typeface="Arial"/>
              </a:rPr>
              <a:t>50+</a:t>
            </a:r>
            <a:endParaRPr sz="3050">
              <a:latin typeface="Arial"/>
              <a:cs typeface="Arial"/>
            </a:endParaRPr>
          </a:p>
          <a:p>
            <a:pPr marL="12700" marR="217170">
              <a:lnSpc>
                <a:spcPts val="1680"/>
              </a:lnSpc>
              <a:spcBef>
                <a:spcPts val="15"/>
              </a:spcBef>
            </a:pPr>
            <a:r>
              <a:rPr sz="900" spc="15" dirty="0">
                <a:solidFill>
                  <a:srgbClr val="FF4D62"/>
                </a:solidFill>
                <a:latin typeface="Arial"/>
                <a:cs typeface="Arial"/>
              </a:rPr>
              <a:t>De</a:t>
            </a:r>
            <a:r>
              <a:rPr sz="900" spc="25" dirty="0">
                <a:solidFill>
                  <a:srgbClr val="FF4D62"/>
                </a:solidFill>
                <a:latin typeface="Arial"/>
                <a:cs typeface="Arial"/>
              </a:rPr>
              <a:t>m</a:t>
            </a:r>
            <a:r>
              <a:rPr sz="900" spc="15" dirty="0">
                <a:solidFill>
                  <a:srgbClr val="FF4D62"/>
                </a:solidFill>
                <a:latin typeface="Arial"/>
                <a:cs typeface="Arial"/>
              </a:rPr>
              <a:t>a</a:t>
            </a:r>
            <a:r>
              <a:rPr sz="900" spc="10" dirty="0">
                <a:solidFill>
                  <a:srgbClr val="FF4D62"/>
                </a:solidFill>
                <a:latin typeface="Arial"/>
                <a:cs typeface="Arial"/>
              </a:rPr>
              <a:t>nd  </a:t>
            </a:r>
            <a:r>
              <a:rPr sz="900" spc="20" dirty="0">
                <a:solidFill>
                  <a:srgbClr val="FF4D62"/>
                </a:solidFill>
                <a:latin typeface="Arial"/>
                <a:cs typeface="Arial"/>
              </a:rPr>
              <a:t>P</a:t>
            </a:r>
            <a:r>
              <a:rPr sz="900" spc="15" dirty="0">
                <a:solidFill>
                  <a:srgbClr val="FF4D62"/>
                </a:solidFill>
                <a:latin typeface="Arial"/>
                <a:cs typeface="Arial"/>
              </a:rPr>
              <a:t>a</a:t>
            </a:r>
            <a:r>
              <a:rPr sz="900" spc="10" dirty="0">
                <a:solidFill>
                  <a:srgbClr val="FF4D62"/>
                </a:solidFill>
                <a:latin typeface="Arial"/>
                <a:cs typeface="Arial"/>
              </a:rPr>
              <a:t>rtne</a:t>
            </a:r>
            <a:r>
              <a:rPr sz="900" spc="15" dirty="0">
                <a:solidFill>
                  <a:srgbClr val="FF4D62"/>
                </a:solidFill>
                <a:latin typeface="Arial"/>
                <a:cs typeface="Arial"/>
              </a:rPr>
              <a:t>rs</a:t>
            </a:r>
            <a:endParaRPr sz="900">
              <a:latin typeface="Arial"/>
              <a:cs typeface="Arial"/>
            </a:endParaRPr>
          </a:p>
        </p:txBody>
      </p:sp>
      <p:sp>
        <p:nvSpPr>
          <p:cNvPr id="23" name="object 23"/>
          <p:cNvSpPr/>
          <p:nvPr/>
        </p:nvSpPr>
        <p:spPr>
          <a:xfrm>
            <a:off x="7930895" y="4305300"/>
            <a:ext cx="0" cy="696595"/>
          </a:xfrm>
          <a:custGeom>
            <a:avLst/>
            <a:gdLst/>
            <a:ahLst/>
            <a:cxnLst/>
            <a:rect l="l" t="t" r="r" b="b"/>
            <a:pathLst>
              <a:path h="696595">
                <a:moveTo>
                  <a:pt x="0" y="0"/>
                </a:moveTo>
                <a:lnTo>
                  <a:pt x="0" y="696594"/>
                </a:lnTo>
              </a:path>
            </a:pathLst>
          </a:custGeom>
          <a:ln w="12700">
            <a:solidFill>
              <a:srgbClr val="D7D7D7"/>
            </a:solidFill>
          </a:ln>
        </p:spPr>
        <p:txBody>
          <a:bodyPr wrap="square" lIns="0" tIns="0" rIns="0" bIns="0" rtlCol="0"/>
          <a:lstStyle/>
          <a:p>
            <a:endParaRPr/>
          </a:p>
        </p:txBody>
      </p:sp>
      <p:sp>
        <p:nvSpPr>
          <p:cNvPr id="24" name="object 24"/>
          <p:cNvSpPr txBox="1"/>
          <p:nvPr/>
        </p:nvSpPr>
        <p:spPr>
          <a:xfrm>
            <a:off x="520090" y="4094916"/>
            <a:ext cx="6918950" cy="881652"/>
          </a:xfrm>
          <a:prstGeom prst="rect">
            <a:avLst/>
          </a:prstGeom>
        </p:spPr>
        <p:txBody>
          <a:bodyPr vert="horz" wrap="square" lIns="0" tIns="184785" rIns="0" bIns="0" rtlCol="0">
            <a:spAutoFit/>
          </a:bodyPr>
          <a:lstStyle/>
          <a:p>
            <a:pPr marL="12700">
              <a:lnSpc>
                <a:spcPct val="100000"/>
              </a:lnSpc>
              <a:spcBef>
                <a:spcPts val="1455"/>
              </a:spcBef>
            </a:pPr>
            <a:r>
              <a:rPr sz="3050" b="1" dirty="0">
                <a:latin typeface="Arial"/>
                <a:cs typeface="Arial"/>
              </a:rPr>
              <a:t>1400+</a:t>
            </a:r>
            <a:endParaRPr sz="3050" dirty="0">
              <a:latin typeface="Arial"/>
              <a:cs typeface="Arial"/>
            </a:endParaRPr>
          </a:p>
          <a:p>
            <a:pPr marL="12700">
              <a:lnSpc>
                <a:spcPct val="100000"/>
              </a:lnSpc>
              <a:spcBef>
                <a:spcPts val="484"/>
              </a:spcBef>
            </a:pPr>
            <a:r>
              <a:rPr sz="1050" dirty="0">
                <a:solidFill>
                  <a:srgbClr val="FF4D62"/>
                </a:solidFill>
                <a:latin typeface="Arial"/>
                <a:cs typeface="Arial"/>
              </a:rPr>
              <a:t>Employees</a:t>
            </a:r>
            <a:r>
              <a:rPr sz="1050" spc="-5" dirty="0">
                <a:solidFill>
                  <a:srgbClr val="FF4D62"/>
                </a:solidFill>
                <a:latin typeface="Arial"/>
                <a:cs typeface="Arial"/>
              </a:rPr>
              <a:t> </a:t>
            </a:r>
            <a:r>
              <a:rPr sz="1050" dirty="0">
                <a:solidFill>
                  <a:srgbClr val="FF4D62"/>
                </a:solidFill>
                <a:latin typeface="Arial"/>
                <a:cs typeface="Arial"/>
              </a:rPr>
              <a:t>Globally</a:t>
            </a:r>
            <a:endParaRPr sz="1050" dirty="0">
              <a:latin typeface="Arial"/>
              <a:cs typeface="Arial"/>
            </a:endParaRPr>
          </a:p>
        </p:txBody>
      </p:sp>
      <p:sp>
        <p:nvSpPr>
          <p:cNvPr id="25" name="object 25"/>
          <p:cNvSpPr/>
          <p:nvPr/>
        </p:nvSpPr>
        <p:spPr>
          <a:xfrm>
            <a:off x="426631" y="2047362"/>
            <a:ext cx="259169" cy="496193"/>
          </a:xfrm>
          <a:prstGeom prst="rect">
            <a:avLst/>
          </a:prstGeom>
          <a:blipFill>
            <a:blip r:embed="rId9" cstate="print"/>
            <a:stretch>
              <a:fillRect/>
            </a:stretch>
          </a:blipFill>
        </p:spPr>
        <p:txBody>
          <a:bodyPr wrap="square" lIns="0" tIns="0" rIns="0" bIns="0" rtlCol="0"/>
          <a:lstStyle/>
          <a:p>
            <a:endParaRPr dirty="0"/>
          </a:p>
        </p:txBody>
      </p:sp>
      <p:sp>
        <p:nvSpPr>
          <p:cNvPr id="26" name="object 26"/>
          <p:cNvSpPr txBox="1"/>
          <p:nvPr/>
        </p:nvSpPr>
        <p:spPr>
          <a:xfrm>
            <a:off x="1190650" y="1142416"/>
            <a:ext cx="6248390" cy="532646"/>
          </a:xfrm>
          <a:prstGeom prst="rect">
            <a:avLst/>
          </a:prstGeom>
        </p:spPr>
        <p:txBody>
          <a:bodyPr vert="horz" wrap="square" lIns="0" tIns="12700" rIns="0" bIns="0" rtlCol="0">
            <a:spAutoFit/>
          </a:bodyPr>
          <a:lstStyle/>
          <a:p>
            <a:pPr marL="12700" marR="5080">
              <a:lnSpc>
                <a:spcPct val="150000"/>
              </a:lnSpc>
              <a:spcBef>
                <a:spcPts val="100"/>
              </a:spcBef>
            </a:pPr>
            <a:r>
              <a:rPr sz="1200" spc="-5" dirty="0">
                <a:latin typeface="Arial"/>
                <a:cs typeface="Arial"/>
              </a:rPr>
              <a:t>Largest independent contextual advertising company globally (2nd only </a:t>
            </a:r>
            <a:r>
              <a:rPr sz="1200" dirty="0">
                <a:latin typeface="Arial"/>
                <a:cs typeface="Arial"/>
              </a:rPr>
              <a:t>to </a:t>
            </a:r>
            <a:r>
              <a:rPr sz="1200" spc="-5" dirty="0">
                <a:latin typeface="Arial"/>
                <a:cs typeface="Arial"/>
              </a:rPr>
              <a:t>Google AdSense).  </a:t>
            </a:r>
            <a:r>
              <a:rPr sz="1200" dirty="0">
                <a:latin typeface="Arial"/>
                <a:cs typeface="Arial"/>
              </a:rPr>
              <a:t>Also, </a:t>
            </a:r>
            <a:r>
              <a:rPr sz="1200" spc="-5" dirty="0">
                <a:latin typeface="Arial"/>
                <a:cs typeface="Arial"/>
              </a:rPr>
              <a:t>one </a:t>
            </a:r>
            <a:r>
              <a:rPr sz="1200" dirty="0">
                <a:latin typeface="Arial"/>
                <a:cs typeface="Arial"/>
              </a:rPr>
              <a:t>of the </a:t>
            </a:r>
            <a:r>
              <a:rPr sz="1200" spc="-5" dirty="0">
                <a:latin typeface="Arial"/>
                <a:cs typeface="Arial"/>
              </a:rPr>
              <a:t>largest independent software distribution companies</a:t>
            </a:r>
            <a:r>
              <a:rPr sz="1200" spc="-90" dirty="0">
                <a:latin typeface="Arial"/>
                <a:cs typeface="Arial"/>
              </a:rPr>
              <a:t> </a:t>
            </a:r>
            <a:r>
              <a:rPr sz="1200" spc="-15" dirty="0">
                <a:latin typeface="Arial"/>
                <a:cs typeface="Arial"/>
              </a:rPr>
              <a:t>globally.</a:t>
            </a:r>
            <a:endParaRPr sz="1200" dirty="0">
              <a:latin typeface="Arial"/>
              <a:cs typeface="Arial"/>
            </a:endParaRPr>
          </a:p>
        </p:txBody>
      </p:sp>
      <p:sp>
        <p:nvSpPr>
          <p:cNvPr id="27" name="object 27"/>
          <p:cNvSpPr txBox="1"/>
          <p:nvPr/>
        </p:nvSpPr>
        <p:spPr>
          <a:xfrm>
            <a:off x="1178458" y="2763085"/>
            <a:ext cx="6060533" cy="2535759"/>
          </a:xfrm>
          <a:prstGeom prst="rect">
            <a:avLst/>
          </a:prstGeom>
        </p:spPr>
        <p:txBody>
          <a:bodyPr vert="horz" wrap="square" lIns="0" tIns="12700" rIns="0" bIns="0" rtlCol="0">
            <a:spAutoFit/>
          </a:bodyPr>
          <a:lstStyle/>
          <a:p>
            <a:pPr marL="12700" marR="5080">
              <a:lnSpc>
                <a:spcPct val="150000"/>
              </a:lnSpc>
              <a:spcBef>
                <a:spcPts val="100"/>
              </a:spcBef>
            </a:pPr>
            <a:r>
              <a:rPr sz="1200" spc="-5" dirty="0">
                <a:latin typeface="Arial"/>
                <a:cs typeface="Arial"/>
              </a:rPr>
              <a:t>Focused on client growth, </a:t>
            </a:r>
            <a:r>
              <a:rPr sz="1200" dirty="0">
                <a:latin typeface="Arial"/>
                <a:cs typeface="Arial"/>
              </a:rPr>
              <a:t>custom </a:t>
            </a:r>
            <a:r>
              <a:rPr sz="1200" spc="-5" dirty="0">
                <a:latin typeface="Arial"/>
                <a:cs typeface="Arial"/>
              </a:rPr>
              <a:t>solutions and service delivery with </a:t>
            </a:r>
            <a:r>
              <a:rPr sz="1200" dirty="0">
                <a:latin typeface="Arial"/>
                <a:cs typeface="Arial"/>
              </a:rPr>
              <a:t>600+ </a:t>
            </a:r>
            <a:r>
              <a:rPr sz="1200" spc="-10" dirty="0">
                <a:latin typeface="Arial"/>
                <a:cs typeface="Arial"/>
              </a:rPr>
              <a:t>world </a:t>
            </a:r>
            <a:r>
              <a:rPr sz="1200" spc="-5" dirty="0">
                <a:latin typeface="Arial"/>
                <a:cs typeface="Arial"/>
              </a:rPr>
              <a:t>class  engineers and 700+ client services</a:t>
            </a:r>
            <a:r>
              <a:rPr sz="1200" spc="-75" dirty="0">
                <a:latin typeface="Arial"/>
                <a:cs typeface="Arial"/>
              </a:rPr>
              <a:t> </a:t>
            </a:r>
            <a:r>
              <a:rPr sz="1200" dirty="0">
                <a:latin typeface="Arial"/>
                <a:cs typeface="Arial"/>
              </a:rPr>
              <a:t>staff.</a:t>
            </a:r>
            <a:endParaRPr lang="en-US" sz="1200" dirty="0">
              <a:latin typeface="Arial"/>
              <a:cs typeface="Arial"/>
            </a:endParaRPr>
          </a:p>
          <a:p>
            <a:pPr marL="12700" marR="5080">
              <a:lnSpc>
                <a:spcPct val="150000"/>
              </a:lnSpc>
              <a:spcBef>
                <a:spcPts val="100"/>
              </a:spcBef>
            </a:pPr>
            <a:r>
              <a:rPr lang="en-IN" sz="1200" dirty="0" err="1">
                <a:latin typeface="Arial" panose="020B0604020202020204" pitchFamily="34" charset="0"/>
                <a:cs typeface="Arial" panose="020B0604020202020204" pitchFamily="34" charset="0"/>
              </a:rPr>
              <a:t>Media.net’s</a:t>
            </a:r>
            <a:r>
              <a:rPr lang="en-IN" sz="1200" dirty="0">
                <a:latin typeface="Arial" panose="020B0604020202020204" pitchFamily="34" charset="0"/>
                <a:cs typeface="Arial" panose="020B0604020202020204" pitchFamily="34" charset="0"/>
              </a:rPr>
              <a:t> CEO Vaibhav Arya's on Identity, Privacy and Contextual in a Rapidly Changing Marketplace | IAB - </a:t>
            </a:r>
            <a:r>
              <a:rPr lang="en-IN" sz="1200" u="sng" dirty="0">
                <a:latin typeface="Arial" panose="020B0604020202020204" pitchFamily="34" charset="0"/>
                <a:cs typeface="Arial" panose="020B0604020202020204" pitchFamily="34" charset="0"/>
                <a:hlinkClick r:id="rId10"/>
              </a:rPr>
              <a:t>https://www.iab.com/video/live-stream-with-media-nets-vaibhav-arya/</a:t>
            </a:r>
            <a:endParaRPr lang="en-IN" sz="1200" u="sng" dirty="0">
              <a:latin typeface="Arial" panose="020B0604020202020204" pitchFamily="34" charset="0"/>
              <a:cs typeface="Arial" panose="020B0604020202020204" pitchFamily="34" charset="0"/>
            </a:endParaRPr>
          </a:p>
          <a:p>
            <a:pPr marL="12700" marR="5080">
              <a:lnSpc>
                <a:spcPct val="150000"/>
              </a:lnSpc>
              <a:spcBef>
                <a:spcPts val="100"/>
              </a:spcBef>
            </a:pPr>
            <a:endParaRPr lang="en-US" sz="1200" dirty="0">
              <a:latin typeface="Arial" panose="020B0604020202020204" pitchFamily="34" charset="0"/>
              <a:cs typeface="Arial" panose="020B0604020202020204" pitchFamily="34" charset="0"/>
            </a:endParaRPr>
          </a:p>
          <a:p>
            <a:pPr marL="12700" marR="5080">
              <a:lnSpc>
                <a:spcPct val="150000"/>
              </a:lnSpc>
              <a:spcBef>
                <a:spcPts val="100"/>
              </a:spcBef>
            </a:pPr>
            <a:r>
              <a:rPr lang="en-IN" sz="1200" dirty="0"/>
              <a:t> </a:t>
            </a:r>
            <a:endParaRPr lang="en-IN" sz="1200" dirty="0">
              <a:latin typeface="Arial"/>
              <a:cs typeface="Arial"/>
            </a:endParaRPr>
          </a:p>
          <a:p>
            <a:pPr marL="12700" marR="5080">
              <a:lnSpc>
                <a:spcPct val="150000"/>
              </a:lnSpc>
              <a:spcBef>
                <a:spcPts val="100"/>
              </a:spcBef>
            </a:pPr>
            <a:endParaRPr lang="en-US" sz="1200" dirty="0">
              <a:latin typeface="Arial"/>
              <a:cs typeface="Arial"/>
            </a:endParaRPr>
          </a:p>
          <a:p>
            <a:pPr marL="12700" marR="5080">
              <a:lnSpc>
                <a:spcPct val="150000"/>
              </a:lnSpc>
              <a:spcBef>
                <a:spcPts val="100"/>
              </a:spcBef>
            </a:pPr>
            <a:endParaRPr sz="1200" dirty="0">
              <a:latin typeface="Arial"/>
              <a:cs typeface="Arial"/>
            </a:endParaRPr>
          </a:p>
        </p:txBody>
      </p:sp>
      <p:sp>
        <p:nvSpPr>
          <p:cNvPr id="28" name="object 28"/>
          <p:cNvSpPr/>
          <p:nvPr/>
        </p:nvSpPr>
        <p:spPr>
          <a:xfrm>
            <a:off x="374047" y="1159092"/>
            <a:ext cx="396203" cy="689595"/>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345994" y="2735543"/>
            <a:ext cx="464790" cy="448056"/>
          </a:xfrm>
          <a:prstGeom prst="rect">
            <a:avLst/>
          </a:prstGeom>
          <a:blipFill>
            <a:blip r:embed="rId12" cstate="print"/>
            <a:stretch>
              <a:fillRect/>
            </a:stretch>
          </a:blipFill>
        </p:spPr>
        <p:txBody>
          <a:bodyPr wrap="square" lIns="0" tIns="0" rIns="0" bIns="0" rtlCol="0"/>
          <a:lstStyle/>
          <a:p>
            <a:endParaRPr/>
          </a:p>
        </p:txBody>
      </p:sp>
      <p:sp>
        <p:nvSpPr>
          <p:cNvPr id="30" name="object 30"/>
          <p:cNvSpPr txBox="1"/>
          <p:nvPr/>
        </p:nvSpPr>
        <p:spPr>
          <a:xfrm>
            <a:off x="1173886" y="1924739"/>
            <a:ext cx="6060533" cy="656655"/>
          </a:xfrm>
          <a:prstGeom prst="rect">
            <a:avLst/>
          </a:prstGeom>
        </p:spPr>
        <p:txBody>
          <a:bodyPr vert="horz" wrap="square" lIns="0" tIns="12065" rIns="0" bIns="0" rtlCol="0">
            <a:spAutoFit/>
          </a:bodyPr>
          <a:lstStyle/>
          <a:p>
            <a:pPr marL="12700" marR="5080" algn="just">
              <a:lnSpc>
                <a:spcPct val="120100"/>
              </a:lnSpc>
              <a:spcBef>
                <a:spcPts val="95"/>
              </a:spcBef>
            </a:pPr>
            <a:r>
              <a:rPr sz="1200" spc="-5" dirty="0">
                <a:latin typeface="Arial"/>
                <a:cs typeface="Arial"/>
              </a:rPr>
              <a:t>Most comprehensive </a:t>
            </a:r>
            <a:r>
              <a:rPr sz="1200" dirty="0">
                <a:latin typeface="Arial"/>
                <a:cs typeface="Arial"/>
              </a:rPr>
              <a:t>portfolio of </a:t>
            </a:r>
            <a:r>
              <a:rPr sz="1200" spc="-5" dirty="0">
                <a:latin typeface="Arial"/>
                <a:cs typeface="Arial"/>
              </a:rPr>
              <a:t>advertising technology in </a:t>
            </a:r>
            <a:r>
              <a:rPr sz="1200" dirty="0">
                <a:latin typeface="Arial"/>
                <a:cs typeface="Arial"/>
              </a:rPr>
              <a:t>the </a:t>
            </a:r>
            <a:r>
              <a:rPr sz="1200" spc="-15" dirty="0">
                <a:latin typeface="Arial"/>
                <a:cs typeface="Arial"/>
              </a:rPr>
              <a:t>industry, </a:t>
            </a:r>
            <a:r>
              <a:rPr sz="1200" spc="-5" dirty="0">
                <a:latin typeface="Arial"/>
                <a:cs typeface="Arial"/>
              </a:rPr>
              <a:t>with several  technology </a:t>
            </a:r>
            <a:r>
              <a:rPr sz="1200" dirty="0">
                <a:latin typeface="Arial"/>
                <a:cs typeface="Arial"/>
              </a:rPr>
              <a:t>solutions in use by </a:t>
            </a:r>
            <a:r>
              <a:rPr sz="1200" spc="-5" dirty="0">
                <a:latin typeface="Arial"/>
                <a:cs typeface="Arial"/>
              </a:rPr>
              <a:t>large </a:t>
            </a:r>
            <a:r>
              <a:rPr sz="1200" dirty="0">
                <a:latin typeface="Arial"/>
                <a:cs typeface="Arial"/>
              </a:rPr>
              <a:t>blue-chip </a:t>
            </a:r>
            <a:r>
              <a:rPr sz="1200" spc="-5" dirty="0">
                <a:latin typeface="Arial"/>
                <a:cs typeface="Arial"/>
              </a:rPr>
              <a:t>companies. Builds </a:t>
            </a:r>
            <a:r>
              <a:rPr sz="1200" dirty="0">
                <a:latin typeface="Arial"/>
                <a:cs typeface="Arial"/>
              </a:rPr>
              <a:t>tech that</a:t>
            </a:r>
            <a:r>
              <a:rPr sz="1200" spc="-135" dirty="0">
                <a:latin typeface="Arial"/>
                <a:cs typeface="Arial"/>
              </a:rPr>
              <a:t> </a:t>
            </a:r>
            <a:r>
              <a:rPr sz="1200" dirty="0">
                <a:latin typeface="Arial"/>
                <a:cs typeface="Arial"/>
              </a:rPr>
              <a:t>supports  </a:t>
            </a:r>
            <a:r>
              <a:rPr sz="1200" spc="-5" dirty="0">
                <a:latin typeface="Arial"/>
                <a:cs typeface="Arial"/>
              </a:rPr>
              <a:t>publishers, advertisers and end users all across </a:t>
            </a:r>
            <a:r>
              <a:rPr sz="1200" dirty="0">
                <a:latin typeface="Arial"/>
                <a:cs typeface="Arial"/>
              </a:rPr>
              <a:t>the</a:t>
            </a:r>
            <a:r>
              <a:rPr sz="1200" spc="-80" dirty="0">
                <a:latin typeface="Arial"/>
                <a:cs typeface="Arial"/>
              </a:rPr>
              <a:t> </a:t>
            </a:r>
            <a:r>
              <a:rPr sz="1200" spc="-5" dirty="0">
                <a:latin typeface="Arial"/>
                <a:cs typeface="Arial"/>
              </a:rPr>
              <a:t>world.</a:t>
            </a:r>
            <a:endParaRPr sz="1200" dirty="0">
              <a:latin typeface="Arial"/>
              <a:cs typeface="Arial"/>
            </a:endParaRPr>
          </a:p>
        </p:txBody>
      </p:sp>
      <p:sp>
        <p:nvSpPr>
          <p:cNvPr id="31" name="object 28">
            <a:extLst>
              <a:ext uri="{FF2B5EF4-FFF2-40B4-BE49-F238E27FC236}">
                <a16:creationId xmlns:a16="http://schemas.microsoft.com/office/drawing/2014/main" id="{8ED32B22-ABD8-477F-AE18-97BAB03071B5}"/>
              </a:ext>
            </a:extLst>
          </p:cNvPr>
          <p:cNvSpPr/>
          <p:nvPr/>
        </p:nvSpPr>
        <p:spPr>
          <a:xfrm>
            <a:off x="370574" y="3313112"/>
            <a:ext cx="396203" cy="689595"/>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3748" y="544144"/>
            <a:ext cx="8010652" cy="948337"/>
          </a:xfrm>
          <a:prstGeom prst="rect">
            <a:avLst/>
          </a:prstGeom>
        </p:spPr>
        <p:txBody>
          <a:bodyPr vert="horz" wrap="square" lIns="0" tIns="12065" rIns="0" bIns="0" rtlCol="0">
            <a:spAutoFit/>
          </a:bodyPr>
          <a:lstStyle/>
          <a:p>
            <a:pPr marL="12700">
              <a:lnSpc>
                <a:spcPts val="4605"/>
              </a:lnSpc>
              <a:spcBef>
                <a:spcPts val="95"/>
              </a:spcBef>
            </a:pPr>
            <a:r>
              <a:rPr sz="3600" spc="-10" dirty="0"/>
              <a:t>What </a:t>
            </a:r>
            <a:r>
              <a:rPr sz="3600" spc="-5" dirty="0"/>
              <a:t>we</a:t>
            </a:r>
            <a:r>
              <a:rPr sz="3600" spc="10" dirty="0"/>
              <a:t> </a:t>
            </a:r>
            <a:r>
              <a:rPr sz="3600" spc="-5" dirty="0"/>
              <a:t>do</a:t>
            </a:r>
          </a:p>
          <a:p>
            <a:pPr marL="45085">
              <a:lnSpc>
                <a:spcPts val="2685"/>
              </a:lnSpc>
            </a:pPr>
            <a:r>
              <a:rPr sz="2400" b="0" dirty="0">
                <a:latin typeface="Calibri"/>
                <a:cs typeface="Calibri"/>
              </a:rPr>
              <a:t>A </a:t>
            </a:r>
            <a:r>
              <a:rPr sz="2400" b="0" spc="-15" dirty="0">
                <a:latin typeface="Calibri"/>
                <a:cs typeface="Calibri"/>
              </a:rPr>
              <a:t>constantly </a:t>
            </a:r>
            <a:r>
              <a:rPr sz="2400" b="0" spc="-10" dirty="0">
                <a:latin typeface="Calibri"/>
                <a:cs typeface="Calibri"/>
              </a:rPr>
              <a:t>expanding catalogue </a:t>
            </a:r>
            <a:r>
              <a:rPr sz="2400" b="0" spc="-5" dirty="0">
                <a:latin typeface="Calibri"/>
                <a:cs typeface="Calibri"/>
              </a:rPr>
              <a:t>of </a:t>
            </a:r>
            <a:r>
              <a:rPr sz="2400" b="0" spc="-15" dirty="0">
                <a:latin typeface="Calibri"/>
                <a:cs typeface="Calibri"/>
              </a:rPr>
              <a:t>formats </a:t>
            </a:r>
            <a:r>
              <a:rPr sz="2400" b="0" dirty="0">
                <a:latin typeface="Calibri"/>
                <a:cs typeface="Calibri"/>
              </a:rPr>
              <a:t>and</a:t>
            </a:r>
            <a:r>
              <a:rPr sz="2400" b="0" spc="-40" dirty="0">
                <a:latin typeface="Calibri"/>
                <a:cs typeface="Calibri"/>
              </a:rPr>
              <a:t> </a:t>
            </a:r>
            <a:r>
              <a:rPr sz="2400" b="0" spc="-5" dirty="0">
                <a:latin typeface="Calibri"/>
                <a:cs typeface="Calibri"/>
              </a:rPr>
              <a:t>mediums</a:t>
            </a:r>
            <a:endParaRPr sz="2400" dirty="0">
              <a:latin typeface="Calibri"/>
              <a:cs typeface="Calibri"/>
            </a:endParaRPr>
          </a:p>
        </p:txBody>
      </p:sp>
      <p:sp>
        <p:nvSpPr>
          <p:cNvPr id="3" name="object 3"/>
          <p:cNvSpPr txBox="1"/>
          <p:nvPr/>
        </p:nvSpPr>
        <p:spPr>
          <a:xfrm>
            <a:off x="573125" y="4205097"/>
            <a:ext cx="408749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Monetizing multiple mediums and</a:t>
            </a:r>
            <a:r>
              <a:rPr sz="1600" b="1" spc="65" dirty="0">
                <a:latin typeface="Arial"/>
                <a:cs typeface="Arial"/>
              </a:rPr>
              <a:t> </a:t>
            </a:r>
            <a:r>
              <a:rPr sz="1600" b="1" spc="-10" dirty="0">
                <a:latin typeface="Arial"/>
                <a:cs typeface="Arial"/>
              </a:rPr>
              <a:t>devices</a:t>
            </a:r>
            <a:endParaRPr sz="1600">
              <a:latin typeface="Arial"/>
              <a:cs typeface="Arial"/>
            </a:endParaRPr>
          </a:p>
        </p:txBody>
      </p:sp>
      <p:sp>
        <p:nvSpPr>
          <p:cNvPr id="4" name="object 4"/>
          <p:cNvSpPr txBox="1"/>
          <p:nvPr/>
        </p:nvSpPr>
        <p:spPr>
          <a:xfrm>
            <a:off x="573125" y="1830704"/>
            <a:ext cx="3400425"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Serving </a:t>
            </a:r>
            <a:r>
              <a:rPr sz="1600" b="1" spc="-5" dirty="0">
                <a:latin typeface="Arial"/>
                <a:cs typeface="Arial"/>
              </a:rPr>
              <a:t>a </a:t>
            </a:r>
            <a:r>
              <a:rPr sz="1600" b="1" spc="5" dirty="0">
                <a:latin typeface="Arial"/>
                <a:cs typeface="Arial"/>
              </a:rPr>
              <a:t>wide </a:t>
            </a:r>
            <a:r>
              <a:rPr sz="1600" b="1" spc="-5" dirty="0">
                <a:latin typeface="Arial"/>
                <a:cs typeface="Arial"/>
              </a:rPr>
              <a:t>range of ad</a:t>
            </a:r>
            <a:r>
              <a:rPr sz="1600" b="1" spc="10" dirty="0">
                <a:latin typeface="Arial"/>
                <a:cs typeface="Arial"/>
              </a:rPr>
              <a:t> </a:t>
            </a:r>
            <a:r>
              <a:rPr sz="1600" b="1" spc="-5" dirty="0">
                <a:latin typeface="Arial"/>
                <a:cs typeface="Arial"/>
              </a:rPr>
              <a:t>formats</a:t>
            </a:r>
            <a:endParaRPr sz="1600">
              <a:latin typeface="Arial"/>
              <a:cs typeface="Arial"/>
            </a:endParaRPr>
          </a:p>
        </p:txBody>
      </p:sp>
      <p:sp>
        <p:nvSpPr>
          <p:cNvPr id="5" name="object 5"/>
          <p:cNvSpPr txBox="1"/>
          <p:nvPr/>
        </p:nvSpPr>
        <p:spPr>
          <a:xfrm>
            <a:off x="979728" y="3015488"/>
            <a:ext cx="52514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
            </a:r>
            <a:r>
              <a:rPr sz="1200" spc="-10" dirty="0">
                <a:latin typeface="Arial"/>
                <a:cs typeface="Arial"/>
              </a:rPr>
              <a:t>i</a:t>
            </a:r>
            <a:r>
              <a:rPr sz="1200" spc="-5" dirty="0">
                <a:latin typeface="Arial"/>
                <a:cs typeface="Arial"/>
              </a:rPr>
              <a:t>splay</a:t>
            </a:r>
            <a:endParaRPr sz="1200">
              <a:latin typeface="Arial"/>
              <a:cs typeface="Arial"/>
            </a:endParaRPr>
          </a:p>
        </p:txBody>
      </p:sp>
      <p:sp>
        <p:nvSpPr>
          <p:cNvPr id="6" name="object 6"/>
          <p:cNvSpPr txBox="1"/>
          <p:nvPr/>
        </p:nvSpPr>
        <p:spPr>
          <a:xfrm>
            <a:off x="979728" y="2486405"/>
            <a:ext cx="305435" cy="208279"/>
          </a:xfrm>
          <a:prstGeom prst="rect">
            <a:avLst/>
          </a:prstGeom>
        </p:spPr>
        <p:txBody>
          <a:bodyPr vert="horz" wrap="square" lIns="0" tIns="12700" rIns="0" bIns="0" rtlCol="0">
            <a:spAutoFit/>
          </a:bodyPr>
          <a:lstStyle/>
          <a:p>
            <a:pPr marL="12700">
              <a:lnSpc>
                <a:spcPct val="100000"/>
              </a:lnSpc>
              <a:spcBef>
                <a:spcPts val="100"/>
              </a:spcBef>
            </a:pPr>
            <a:r>
              <a:rPr sz="1200" spc="-125" dirty="0">
                <a:latin typeface="Arial"/>
                <a:cs typeface="Arial"/>
              </a:rPr>
              <a:t>T</a:t>
            </a:r>
            <a:r>
              <a:rPr sz="1200" spc="-5" dirty="0">
                <a:latin typeface="Arial"/>
                <a:cs typeface="Arial"/>
              </a:rPr>
              <a:t>e</a:t>
            </a:r>
            <a:r>
              <a:rPr sz="1200" spc="-15" dirty="0">
                <a:latin typeface="Arial"/>
                <a:cs typeface="Arial"/>
              </a:rPr>
              <a:t>x</a:t>
            </a:r>
            <a:r>
              <a:rPr sz="1200" dirty="0">
                <a:latin typeface="Arial"/>
                <a:cs typeface="Arial"/>
              </a:rPr>
              <a:t>t</a:t>
            </a:r>
            <a:endParaRPr sz="1200">
              <a:latin typeface="Arial"/>
              <a:cs typeface="Arial"/>
            </a:endParaRPr>
          </a:p>
        </p:txBody>
      </p:sp>
      <p:sp>
        <p:nvSpPr>
          <p:cNvPr id="7" name="object 7"/>
          <p:cNvSpPr txBox="1"/>
          <p:nvPr/>
        </p:nvSpPr>
        <p:spPr>
          <a:xfrm>
            <a:off x="979728" y="3547364"/>
            <a:ext cx="47434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Mobi</a:t>
            </a:r>
            <a:r>
              <a:rPr sz="1200" spc="-10" dirty="0">
                <a:latin typeface="Arial"/>
                <a:cs typeface="Arial"/>
              </a:rPr>
              <a:t>l</a:t>
            </a:r>
            <a:r>
              <a:rPr sz="1200" spc="-5" dirty="0">
                <a:latin typeface="Arial"/>
                <a:cs typeface="Arial"/>
              </a:rPr>
              <a:t>e</a:t>
            </a:r>
            <a:endParaRPr sz="1200">
              <a:latin typeface="Arial"/>
              <a:cs typeface="Arial"/>
            </a:endParaRPr>
          </a:p>
        </p:txBody>
      </p:sp>
      <p:sp>
        <p:nvSpPr>
          <p:cNvPr id="8" name="object 8"/>
          <p:cNvSpPr/>
          <p:nvPr/>
        </p:nvSpPr>
        <p:spPr>
          <a:xfrm>
            <a:off x="2292195" y="3044951"/>
            <a:ext cx="210212" cy="158496"/>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2645155" y="3015488"/>
            <a:ext cx="48387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Emails</a:t>
            </a:r>
            <a:endParaRPr sz="1200">
              <a:latin typeface="Arial"/>
              <a:cs typeface="Arial"/>
            </a:endParaRPr>
          </a:p>
        </p:txBody>
      </p:sp>
      <p:sp>
        <p:nvSpPr>
          <p:cNvPr id="10" name="object 10"/>
          <p:cNvSpPr txBox="1"/>
          <p:nvPr/>
        </p:nvSpPr>
        <p:spPr>
          <a:xfrm>
            <a:off x="2645155" y="2442794"/>
            <a:ext cx="50990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Search</a:t>
            </a:r>
            <a:endParaRPr sz="1200">
              <a:latin typeface="Arial"/>
              <a:cs typeface="Arial"/>
            </a:endParaRPr>
          </a:p>
        </p:txBody>
      </p:sp>
      <p:sp>
        <p:nvSpPr>
          <p:cNvPr id="11" name="object 11"/>
          <p:cNvSpPr txBox="1"/>
          <p:nvPr/>
        </p:nvSpPr>
        <p:spPr>
          <a:xfrm>
            <a:off x="2645155" y="3547364"/>
            <a:ext cx="4559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Nati</a:t>
            </a:r>
            <a:r>
              <a:rPr sz="1200" spc="-20" dirty="0">
                <a:latin typeface="Arial"/>
                <a:cs typeface="Arial"/>
              </a:rPr>
              <a:t>v</a:t>
            </a:r>
            <a:r>
              <a:rPr sz="1200" spc="-5" dirty="0">
                <a:latin typeface="Arial"/>
                <a:cs typeface="Arial"/>
              </a:rPr>
              <a:t>e</a:t>
            </a:r>
            <a:endParaRPr sz="1200">
              <a:latin typeface="Arial"/>
              <a:cs typeface="Arial"/>
            </a:endParaRPr>
          </a:p>
        </p:txBody>
      </p:sp>
      <p:sp>
        <p:nvSpPr>
          <p:cNvPr id="12" name="object 12"/>
          <p:cNvSpPr txBox="1"/>
          <p:nvPr/>
        </p:nvSpPr>
        <p:spPr>
          <a:xfrm>
            <a:off x="4512309" y="3015488"/>
            <a:ext cx="39116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Local</a:t>
            </a:r>
            <a:endParaRPr sz="1200">
              <a:latin typeface="Arial"/>
              <a:cs typeface="Arial"/>
            </a:endParaRPr>
          </a:p>
        </p:txBody>
      </p:sp>
      <p:sp>
        <p:nvSpPr>
          <p:cNvPr id="13" name="object 13"/>
          <p:cNvSpPr txBox="1"/>
          <p:nvPr/>
        </p:nvSpPr>
        <p:spPr>
          <a:xfrm>
            <a:off x="4512309" y="2442794"/>
            <a:ext cx="552450"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Product</a:t>
            </a:r>
            <a:endParaRPr sz="1200">
              <a:latin typeface="Arial"/>
              <a:cs typeface="Arial"/>
            </a:endParaRPr>
          </a:p>
        </p:txBody>
      </p:sp>
      <p:sp>
        <p:nvSpPr>
          <p:cNvPr id="14" name="object 14"/>
          <p:cNvSpPr txBox="1"/>
          <p:nvPr/>
        </p:nvSpPr>
        <p:spPr>
          <a:xfrm>
            <a:off x="4512309" y="3547364"/>
            <a:ext cx="413384"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Arial"/>
                <a:cs typeface="Arial"/>
              </a:rPr>
              <a:t>V</a:t>
            </a:r>
            <a:r>
              <a:rPr sz="1200" spc="-5" dirty="0">
                <a:latin typeface="Arial"/>
                <a:cs typeface="Arial"/>
              </a:rPr>
              <a:t>id</a:t>
            </a:r>
            <a:r>
              <a:rPr sz="1200" dirty="0">
                <a:latin typeface="Arial"/>
                <a:cs typeface="Arial"/>
              </a:rPr>
              <a:t>e</a:t>
            </a:r>
            <a:r>
              <a:rPr sz="1200" spc="-5" dirty="0">
                <a:latin typeface="Arial"/>
                <a:cs typeface="Arial"/>
              </a:rPr>
              <a:t>o</a:t>
            </a:r>
            <a:endParaRPr sz="1200">
              <a:latin typeface="Arial"/>
              <a:cs typeface="Arial"/>
            </a:endParaRPr>
          </a:p>
        </p:txBody>
      </p:sp>
      <p:sp>
        <p:nvSpPr>
          <p:cNvPr id="15" name="object 15"/>
          <p:cNvSpPr/>
          <p:nvPr/>
        </p:nvSpPr>
        <p:spPr>
          <a:xfrm>
            <a:off x="551751" y="2464346"/>
            <a:ext cx="217868" cy="17979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563943" y="3038855"/>
            <a:ext cx="217868" cy="170687"/>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595922" y="3526535"/>
            <a:ext cx="179793" cy="2590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2305811" y="2464346"/>
            <a:ext cx="178307" cy="179793"/>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287587" y="3567684"/>
            <a:ext cx="217868" cy="176783"/>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4130040" y="2459735"/>
            <a:ext cx="190500" cy="184403"/>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4169722" y="3034358"/>
            <a:ext cx="115765" cy="185853"/>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4128547" y="3570732"/>
            <a:ext cx="216376" cy="170688"/>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5803391" y="1947074"/>
            <a:ext cx="4579620" cy="3882225"/>
          </a:xfrm>
          <a:prstGeom prst="rect">
            <a:avLst/>
          </a:prstGeom>
          <a:blipFill>
            <a:blip r:embed="rId11" cstate="print"/>
            <a:stretch>
              <a:fillRect/>
            </a:stretch>
          </a:blipFill>
        </p:spPr>
        <p:txBody>
          <a:bodyPr wrap="square" lIns="0" tIns="0" rIns="0" bIns="0" rtlCol="0"/>
          <a:lstStyle/>
          <a:p>
            <a:endParaRPr/>
          </a:p>
        </p:txBody>
      </p:sp>
      <p:sp>
        <p:nvSpPr>
          <p:cNvPr id="24" name="object 24"/>
          <p:cNvSpPr txBox="1"/>
          <p:nvPr/>
        </p:nvSpPr>
        <p:spPr>
          <a:xfrm>
            <a:off x="909929" y="4753483"/>
            <a:ext cx="1026160" cy="436880"/>
          </a:xfrm>
          <a:prstGeom prst="rect">
            <a:avLst/>
          </a:prstGeom>
        </p:spPr>
        <p:txBody>
          <a:bodyPr vert="horz" wrap="square" lIns="0" tIns="12700" rIns="0" bIns="0" rtlCol="0">
            <a:spAutoFit/>
          </a:bodyPr>
          <a:lstStyle/>
          <a:p>
            <a:pPr marL="12700" marR="5080">
              <a:lnSpc>
                <a:spcPct val="150000"/>
              </a:lnSpc>
              <a:spcBef>
                <a:spcPts val="100"/>
              </a:spcBef>
            </a:pPr>
            <a:r>
              <a:rPr sz="900" dirty="0">
                <a:latin typeface="Arial"/>
                <a:cs typeface="Arial"/>
              </a:rPr>
              <a:t>Websites-</a:t>
            </a:r>
            <a:r>
              <a:rPr sz="900" spc="-90" dirty="0">
                <a:latin typeface="Arial"/>
                <a:cs typeface="Arial"/>
              </a:rPr>
              <a:t> </a:t>
            </a:r>
            <a:r>
              <a:rPr sz="900" dirty="0">
                <a:latin typeface="Arial"/>
                <a:cs typeface="Arial"/>
              </a:rPr>
              <a:t>Desktop,  </a:t>
            </a:r>
            <a:r>
              <a:rPr sz="900" spc="-5" dirty="0">
                <a:latin typeface="Arial"/>
                <a:cs typeface="Arial"/>
              </a:rPr>
              <a:t>Mobile, Tablet </a:t>
            </a:r>
            <a:r>
              <a:rPr sz="900" dirty="0">
                <a:latin typeface="Arial"/>
                <a:cs typeface="Arial"/>
              </a:rPr>
              <a:t>&amp;</a:t>
            </a:r>
            <a:r>
              <a:rPr sz="900" spc="-80" dirty="0">
                <a:latin typeface="Arial"/>
                <a:cs typeface="Arial"/>
              </a:rPr>
              <a:t> </a:t>
            </a:r>
            <a:r>
              <a:rPr sz="900" spc="-5" dirty="0">
                <a:latin typeface="Arial"/>
                <a:cs typeface="Arial"/>
              </a:rPr>
              <a:t>TV</a:t>
            </a:r>
            <a:endParaRPr sz="900">
              <a:latin typeface="Arial"/>
              <a:cs typeface="Arial"/>
            </a:endParaRPr>
          </a:p>
        </p:txBody>
      </p:sp>
      <p:sp>
        <p:nvSpPr>
          <p:cNvPr id="25" name="object 25"/>
          <p:cNvSpPr txBox="1"/>
          <p:nvPr/>
        </p:nvSpPr>
        <p:spPr>
          <a:xfrm>
            <a:off x="909929" y="5477662"/>
            <a:ext cx="65532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a:cs typeface="Arial"/>
              </a:rPr>
              <a:t>Mobile</a:t>
            </a:r>
            <a:r>
              <a:rPr sz="900" spc="-50" dirty="0">
                <a:latin typeface="Arial"/>
                <a:cs typeface="Arial"/>
              </a:rPr>
              <a:t> </a:t>
            </a:r>
            <a:r>
              <a:rPr sz="900" spc="-5" dirty="0">
                <a:latin typeface="Arial"/>
                <a:cs typeface="Arial"/>
              </a:rPr>
              <a:t>Apps</a:t>
            </a:r>
            <a:endParaRPr sz="900">
              <a:latin typeface="Arial"/>
              <a:cs typeface="Arial"/>
            </a:endParaRPr>
          </a:p>
        </p:txBody>
      </p:sp>
      <p:sp>
        <p:nvSpPr>
          <p:cNvPr id="26" name="object 26"/>
          <p:cNvSpPr txBox="1"/>
          <p:nvPr/>
        </p:nvSpPr>
        <p:spPr>
          <a:xfrm>
            <a:off x="909929" y="5968390"/>
            <a:ext cx="876300" cy="436880"/>
          </a:xfrm>
          <a:prstGeom prst="rect">
            <a:avLst/>
          </a:prstGeom>
        </p:spPr>
        <p:txBody>
          <a:bodyPr vert="horz" wrap="square" lIns="0" tIns="81280" rIns="0" bIns="0" rtlCol="0">
            <a:spAutoFit/>
          </a:bodyPr>
          <a:lstStyle/>
          <a:p>
            <a:pPr marL="12700">
              <a:lnSpc>
                <a:spcPct val="100000"/>
              </a:lnSpc>
              <a:spcBef>
                <a:spcPts val="640"/>
              </a:spcBef>
            </a:pPr>
            <a:r>
              <a:rPr sz="900" dirty="0">
                <a:latin typeface="Arial"/>
                <a:cs typeface="Arial"/>
              </a:rPr>
              <a:t>Digital</a:t>
            </a:r>
            <a:r>
              <a:rPr sz="900" spc="-60" dirty="0">
                <a:latin typeface="Arial"/>
                <a:cs typeface="Arial"/>
              </a:rPr>
              <a:t> </a:t>
            </a:r>
            <a:r>
              <a:rPr sz="900" spc="-5" dirty="0">
                <a:latin typeface="Arial"/>
                <a:cs typeface="Arial"/>
              </a:rPr>
              <a:t>Marketing</a:t>
            </a:r>
            <a:endParaRPr sz="900">
              <a:latin typeface="Arial"/>
              <a:cs typeface="Arial"/>
            </a:endParaRPr>
          </a:p>
          <a:p>
            <a:pPr marL="12700">
              <a:lnSpc>
                <a:spcPct val="100000"/>
              </a:lnSpc>
              <a:spcBef>
                <a:spcPts val="540"/>
              </a:spcBef>
            </a:pPr>
            <a:r>
              <a:rPr sz="900" spc="-5" dirty="0">
                <a:latin typeface="Arial"/>
                <a:cs typeface="Arial"/>
              </a:rPr>
              <a:t>–SEO&amp;+SEM</a:t>
            </a:r>
            <a:endParaRPr sz="900">
              <a:latin typeface="Arial"/>
              <a:cs typeface="Arial"/>
            </a:endParaRPr>
          </a:p>
        </p:txBody>
      </p:sp>
      <p:sp>
        <p:nvSpPr>
          <p:cNvPr id="27" name="object 27"/>
          <p:cNvSpPr txBox="1"/>
          <p:nvPr/>
        </p:nvSpPr>
        <p:spPr>
          <a:xfrm>
            <a:off x="2836291" y="5409082"/>
            <a:ext cx="763905" cy="436880"/>
          </a:xfrm>
          <a:prstGeom prst="rect">
            <a:avLst/>
          </a:prstGeom>
        </p:spPr>
        <p:txBody>
          <a:bodyPr vert="horz" wrap="square" lIns="0" tIns="12700" rIns="0" bIns="0" rtlCol="0">
            <a:spAutoFit/>
          </a:bodyPr>
          <a:lstStyle/>
          <a:p>
            <a:pPr marL="12700" marR="5080">
              <a:lnSpc>
                <a:spcPct val="150000"/>
              </a:lnSpc>
              <a:spcBef>
                <a:spcPts val="100"/>
              </a:spcBef>
            </a:pPr>
            <a:r>
              <a:rPr sz="900" dirty="0">
                <a:latin typeface="Arial"/>
                <a:cs typeface="Arial"/>
              </a:rPr>
              <a:t>Emails &amp;</a:t>
            </a:r>
            <a:r>
              <a:rPr sz="900" spc="-95" dirty="0">
                <a:latin typeface="Arial"/>
                <a:cs typeface="Arial"/>
              </a:rPr>
              <a:t> </a:t>
            </a:r>
            <a:r>
              <a:rPr sz="900" spc="-5" dirty="0">
                <a:latin typeface="Arial"/>
                <a:cs typeface="Arial"/>
              </a:rPr>
              <a:t>Lead  Generation</a:t>
            </a:r>
            <a:endParaRPr sz="900">
              <a:latin typeface="Arial"/>
              <a:cs typeface="Arial"/>
            </a:endParaRPr>
          </a:p>
        </p:txBody>
      </p:sp>
      <p:sp>
        <p:nvSpPr>
          <p:cNvPr id="28" name="object 28"/>
          <p:cNvSpPr txBox="1"/>
          <p:nvPr/>
        </p:nvSpPr>
        <p:spPr>
          <a:xfrm>
            <a:off x="2836291" y="4753483"/>
            <a:ext cx="983615" cy="436880"/>
          </a:xfrm>
          <a:prstGeom prst="rect">
            <a:avLst/>
          </a:prstGeom>
        </p:spPr>
        <p:txBody>
          <a:bodyPr vert="horz" wrap="square" lIns="0" tIns="12700" rIns="0" bIns="0" rtlCol="0">
            <a:spAutoFit/>
          </a:bodyPr>
          <a:lstStyle/>
          <a:p>
            <a:pPr marL="12700" marR="5080">
              <a:lnSpc>
                <a:spcPct val="150000"/>
              </a:lnSpc>
              <a:spcBef>
                <a:spcPts val="100"/>
              </a:spcBef>
            </a:pPr>
            <a:r>
              <a:rPr sz="900" dirty="0">
                <a:latin typeface="Arial"/>
                <a:cs typeface="Arial"/>
              </a:rPr>
              <a:t>ISP Services,</a:t>
            </a:r>
            <a:r>
              <a:rPr sz="900" spc="-110" dirty="0">
                <a:latin typeface="Arial"/>
                <a:cs typeface="Arial"/>
              </a:rPr>
              <a:t> </a:t>
            </a:r>
            <a:r>
              <a:rPr sz="900" spc="-5" dirty="0">
                <a:latin typeface="Arial"/>
                <a:cs typeface="Arial"/>
              </a:rPr>
              <a:t>DNS  </a:t>
            </a:r>
            <a:r>
              <a:rPr sz="900" dirty="0">
                <a:latin typeface="Arial"/>
                <a:cs typeface="Arial"/>
              </a:rPr>
              <a:t>Search &amp;</a:t>
            </a:r>
            <a:r>
              <a:rPr sz="900" spc="-105" dirty="0">
                <a:latin typeface="Arial"/>
                <a:cs typeface="Arial"/>
              </a:rPr>
              <a:t> </a:t>
            </a:r>
            <a:r>
              <a:rPr sz="900" dirty="0">
                <a:latin typeface="Arial"/>
                <a:cs typeface="Arial"/>
              </a:rPr>
              <a:t>Domains</a:t>
            </a:r>
            <a:endParaRPr sz="900">
              <a:latin typeface="Arial"/>
              <a:cs typeface="Arial"/>
            </a:endParaRPr>
          </a:p>
        </p:txBody>
      </p:sp>
      <p:sp>
        <p:nvSpPr>
          <p:cNvPr id="29" name="object 29"/>
          <p:cNvSpPr txBox="1"/>
          <p:nvPr/>
        </p:nvSpPr>
        <p:spPr>
          <a:xfrm>
            <a:off x="2836291" y="5968390"/>
            <a:ext cx="808990" cy="642620"/>
          </a:xfrm>
          <a:prstGeom prst="rect">
            <a:avLst/>
          </a:prstGeom>
        </p:spPr>
        <p:txBody>
          <a:bodyPr vert="horz" wrap="square" lIns="0" tIns="12700" rIns="0" bIns="0" rtlCol="0">
            <a:spAutoFit/>
          </a:bodyPr>
          <a:lstStyle/>
          <a:p>
            <a:pPr marL="12700" marR="5080">
              <a:lnSpc>
                <a:spcPct val="150000"/>
              </a:lnSpc>
              <a:spcBef>
                <a:spcPts val="100"/>
              </a:spcBef>
            </a:pPr>
            <a:r>
              <a:rPr sz="900" spc="-5" dirty="0">
                <a:latin typeface="Arial"/>
                <a:cs typeface="Arial"/>
              </a:rPr>
              <a:t>Browser  Extensions </a:t>
            </a:r>
            <a:r>
              <a:rPr sz="900" dirty="0">
                <a:latin typeface="Arial"/>
                <a:cs typeface="Arial"/>
              </a:rPr>
              <a:t>&amp;  </a:t>
            </a:r>
            <a:r>
              <a:rPr sz="900" spc="-5" dirty="0">
                <a:latin typeface="Arial"/>
                <a:cs typeface="Arial"/>
              </a:rPr>
              <a:t>Do</a:t>
            </a:r>
            <a:r>
              <a:rPr sz="900" spc="-20" dirty="0">
                <a:latin typeface="Arial"/>
                <a:cs typeface="Arial"/>
              </a:rPr>
              <a:t>w</a:t>
            </a:r>
            <a:r>
              <a:rPr sz="900" spc="-5" dirty="0">
                <a:latin typeface="Arial"/>
                <a:cs typeface="Arial"/>
              </a:rPr>
              <a:t>nloadable</a:t>
            </a:r>
            <a:r>
              <a:rPr sz="900" dirty="0">
                <a:latin typeface="Arial"/>
                <a:cs typeface="Arial"/>
              </a:rPr>
              <a:t>s</a:t>
            </a:r>
            <a:endParaRPr sz="900">
              <a:latin typeface="Arial"/>
              <a:cs typeface="Arial"/>
            </a:endParaRPr>
          </a:p>
        </p:txBody>
      </p:sp>
      <p:sp>
        <p:nvSpPr>
          <p:cNvPr id="30" name="object 30"/>
          <p:cNvSpPr/>
          <p:nvPr/>
        </p:nvSpPr>
        <p:spPr>
          <a:xfrm>
            <a:off x="560831" y="4863192"/>
            <a:ext cx="222503" cy="191915"/>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585333" y="5452871"/>
            <a:ext cx="178190" cy="254507"/>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560831" y="6063996"/>
            <a:ext cx="245364" cy="237744"/>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2487223" y="4852415"/>
            <a:ext cx="249880" cy="208787"/>
          </a:xfrm>
          <a:prstGeom prst="rect">
            <a:avLst/>
          </a:prstGeom>
          <a:blipFill>
            <a:blip r:embed="rId15" cstate="print"/>
            <a:stretch>
              <a:fillRect/>
            </a:stretch>
          </a:blipFill>
        </p:spPr>
        <p:txBody>
          <a:bodyPr wrap="square" lIns="0" tIns="0" rIns="0" bIns="0" rtlCol="0"/>
          <a:lstStyle/>
          <a:p>
            <a:endParaRPr/>
          </a:p>
        </p:txBody>
      </p:sp>
      <p:sp>
        <p:nvSpPr>
          <p:cNvPr id="34" name="object 34"/>
          <p:cNvSpPr/>
          <p:nvPr/>
        </p:nvSpPr>
        <p:spPr>
          <a:xfrm>
            <a:off x="2505488" y="5500115"/>
            <a:ext cx="211803" cy="160019"/>
          </a:xfrm>
          <a:prstGeom prst="rect">
            <a:avLst/>
          </a:prstGeom>
          <a:blipFill>
            <a:blip r:embed="rId16" cstate="print"/>
            <a:stretch>
              <a:fillRect/>
            </a:stretch>
          </a:blipFill>
        </p:spPr>
        <p:txBody>
          <a:bodyPr wrap="square" lIns="0" tIns="0" rIns="0" bIns="0" rtlCol="0"/>
          <a:lstStyle/>
          <a:p>
            <a:endParaRPr/>
          </a:p>
        </p:txBody>
      </p:sp>
      <p:sp>
        <p:nvSpPr>
          <p:cNvPr id="35" name="object 35"/>
          <p:cNvSpPr/>
          <p:nvPr/>
        </p:nvSpPr>
        <p:spPr>
          <a:xfrm>
            <a:off x="2510091" y="6094476"/>
            <a:ext cx="217868" cy="176784"/>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4398296" y="4849367"/>
            <a:ext cx="211803" cy="216407"/>
          </a:xfrm>
          <a:prstGeom prst="rect">
            <a:avLst/>
          </a:prstGeom>
          <a:blipFill>
            <a:blip r:embed="rId17" cstate="print"/>
            <a:stretch>
              <a:fillRect/>
            </a:stretch>
          </a:blipFill>
        </p:spPr>
        <p:txBody>
          <a:bodyPr wrap="square" lIns="0" tIns="0" rIns="0" bIns="0" rtlCol="0"/>
          <a:lstStyle/>
          <a:p>
            <a:endParaRPr/>
          </a:p>
        </p:txBody>
      </p:sp>
      <p:sp>
        <p:nvSpPr>
          <p:cNvPr id="37" name="object 37"/>
          <p:cNvSpPr txBox="1"/>
          <p:nvPr/>
        </p:nvSpPr>
        <p:spPr>
          <a:xfrm>
            <a:off x="4787265" y="4819904"/>
            <a:ext cx="8636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a:cs typeface="Arial"/>
              </a:rPr>
              <a:t>Ad Quality</a:t>
            </a:r>
            <a:r>
              <a:rPr sz="900" spc="-50" dirty="0">
                <a:latin typeface="Arial"/>
                <a:cs typeface="Arial"/>
              </a:rPr>
              <a:t> </a:t>
            </a:r>
            <a:r>
              <a:rPr sz="900" spc="-5" dirty="0">
                <a:latin typeface="Arial"/>
                <a:cs typeface="Arial"/>
              </a:rPr>
              <a:t>Tools</a:t>
            </a:r>
            <a:endParaRPr sz="900">
              <a:latin typeface="Arial"/>
              <a:cs typeface="Arial"/>
            </a:endParaRPr>
          </a:p>
        </p:txBody>
      </p:sp>
      <p:sp>
        <p:nvSpPr>
          <p:cNvPr id="38" name="object 38"/>
          <p:cNvSpPr txBox="1"/>
          <p:nvPr/>
        </p:nvSpPr>
        <p:spPr>
          <a:xfrm>
            <a:off x="4787265" y="5442330"/>
            <a:ext cx="107569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a:cs typeface="Arial"/>
              </a:rPr>
              <a:t>Consumer</a:t>
            </a:r>
            <a:r>
              <a:rPr sz="900" spc="-80" dirty="0">
                <a:latin typeface="Arial"/>
                <a:cs typeface="Arial"/>
              </a:rPr>
              <a:t> </a:t>
            </a:r>
            <a:r>
              <a:rPr sz="900" dirty="0">
                <a:latin typeface="Arial"/>
                <a:cs typeface="Arial"/>
              </a:rPr>
              <a:t>Research</a:t>
            </a:r>
            <a:endParaRPr sz="900">
              <a:latin typeface="Arial"/>
              <a:cs typeface="Arial"/>
            </a:endParaRPr>
          </a:p>
        </p:txBody>
      </p:sp>
      <p:sp>
        <p:nvSpPr>
          <p:cNvPr id="39" name="object 39"/>
          <p:cNvSpPr/>
          <p:nvPr/>
        </p:nvSpPr>
        <p:spPr>
          <a:xfrm>
            <a:off x="4398296" y="6094476"/>
            <a:ext cx="211803" cy="214884"/>
          </a:xfrm>
          <a:prstGeom prst="rect">
            <a:avLst/>
          </a:prstGeom>
          <a:blipFill>
            <a:blip r:embed="rId17" cstate="print"/>
            <a:stretch>
              <a:fillRect/>
            </a:stretch>
          </a:blipFill>
        </p:spPr>
        <p:txBody>
          <a:bodyPr wrap="square" lIns="0" tIns="0" rIns="0" bIns="0" rtlCol="0"/>
          <a:lstStyle/>
          <a:p>
            <a:endParaRPr/>
          </a:p>
        </p:txBody>
      </p:sp>
      <p:sp>
        <p:nvSpPr>
          <p:cNvPr id="40" name="object 40"/>
          <p:cNvSpPr txBox="1"/>
          <p:nvPr/>
        </p:nvSpPr>
        <p:spPr>
          <a:xfrm>
            <a:off x="4787265" y="6124447"/>
            <a:ext cx="79692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a:cs typeface="Arial"/>
              </a:rPr>
              <a:t>Tech</a:t>
            </a:r>
            <a:r>
              <a:rPr sz="900" spc="-60" dirty="0">
                <a:latin typeface="Arial"/>
                <a:cs typeface="Arial"/>
              </a:rPr>
              <a:t> </a:t>
            </a:r>
            <a:r>
              <a:rPr sz="900" dirty="0">
                <a:latin typeface="Arial"/>
                <a:cs typeface="Arial"/>
              </a:rPr>
              <a:t>Licensing</a:t>
            </a:r>
            <a:endParaRPr sz="900">
              <a:latin typeface="Arial"/>
              <a:cs typeface="Arial"/>
            </a:endParaRPr>
          </a:p>
        </p:txBody>
      </p:sp>
      <p:sp>
        <p:nvSpPr>
          <p:cNvPr id="41" name="object 41"/>
          <p:cNvSpPr/>
          <p:nvPr/>
        </p:nvSpPr>
        <p:spPr>
          <a:xfrm>
            <a:off x="4395279" y="5468111"/>
            <a:ext cx="217868" cy="172212"/>
          </a:xfrm>
          <a:prstGeom prst="rect">
            <a:avLst/>
          </a:prstGeom>
          <a:blipFill>
            <a:blip r:embed="rId18" cstate="print"/>
            <a:stretch>
              <a:fillRect/>
            </a:stretch>
          </a:blipFill>
        </p:spPr>
        <p:txBody>
          <a:bodyPr wrap="square" lIns="0" tIns="0" rIns="0" bIns="0" rtlCol="0"/>
          <a:lstStyle/>
          <a:p>
            <a:endParaRPr/>
          </a:p>
        </p:txBody>
      </p:sp>
      <p:sp>
        <p:nvSpPr>
          <p:cNvPr id="42" name="object 42"/>
          <p:cNvSpPr/>
          <p:nvPr/>
        </p:nvSpPr>
        <p:spPr>
          <a:xfrm>
            <a:off x="507491" y="2186939"/>
            <a:ext cx="4691380" cy="0"/>
          </a:xfrm>
          <a:custGeom>
            <a:avLst/>
            <a:gdLst/>
            <a:ahLst/>
            <a:cxnLst/>
            <a:rect l="l" t="t" r="r" b="b"/>
            <a:pathLst>
              <a:path w="4691380">
                <a:moveTo>
                  <a:pt x="0" y="0"/>
                </a:moveTo>
                <a:lnTo>
                  <a:pt x="4690999" y="0"/>
                </a:lnTo>
              </a:path>
            </a:pathLst>
          </a:custGeom>
          <a:ln w="6350">
            <a:solidFill>
              <a:srgbClr val="4471C4"/>
            </a:solidFill>
          </a:ln>
        </p:spPr>
        <p:txBody>
          <a:bodyPr wrap="square" lIns="0" tIns="0" rIns="0" bIns="0" rtlCol="0"/>
          <a:lstStyle/>
          <a:p>
            <a:endParaRPr/>
          </a:p>
        </p:txBody>
      </p:sp>
      <p:sp>
        <p:nvSpPr>
          <p:cNvPr id="43" name="object 43"/>
          <p:cNvSpPr/>
          <p:nvPr/>
        </p:nvSpPr>
        <p:spPr>
          <a:xfrm>
            <a:off x="507491" y="4575047"/>
            <a:ext cx="4691380" cy="0"/>
          </a:xfrm>
          <a:custGeom>
            <a:avLst/>
            <a:gdLst/>
            <a:ahLst/>
            <a:cxnLst/>
            <a:rect l="l" t="t" r="r" b="b"/>
            <a:pathLst>
              <a:path w="4691380">
                <a:moveTo>
                  <a:pt x="0" y="0"/>
                </a:moveTo>
                <a:lnTo>
                  <a:pt x="4690999" y="0"/>
                </a:lnTo>
              </a:path>
            </a:pathLst>
          </a:custGeom>
          <a:ln w="6350">
            <a:solidFill>
              <a:srgbClr val="4471C4"/>
            </a:solidFill>
          </a:ln>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73668" y="4463796"/>
            <a:ext cx="557783" cy="55930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487667" y="3654552"/>
            <a:ext cx="1424939" cy="4328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519172" y="4744211"/>
            <a:ext cx="1427988" cy="33223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03327" y="3687317"/>
            <a:ext cx="1341472" cy="33248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92668" y="5612891"/>
            <a:ext cx="1197864" cy="457199"/>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515100" y="2516123"/>
            <a:ext cx="1101852" cy="477012"/>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375904" y="3715511"/>
            <a:ext cx="1418844" cy="18135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2599944" y="2646426"/>
            <a:ext cx="1085087" cy="266700"/>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2561867" y="1661621"/>
            <a:ext cx="1162765" cy="27187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9412" y="4666488"/>
            <a:ext cx="1045463" cy="432816"/>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693419" y="2627376"/>
            <a:ext cx="944880" cy="440436"/>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557272" y="1372495"/>
            <a:ext cx="1235825" cy="742326"/>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0175242" y="3554083"/>
            <a:ext cx="1456057" cy="477906"/>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9974580" y="1690116"/>
            <a:ext cx="1857375" cy="274320"/>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4937759" y="3532632"/>
            <a:ext cx="507491" cy="510539"/>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4669686" y="1577791"/>
            <a:ext cx="793702" cy="419720"/>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6697287" y="5597652"/>
            <a:ext cx="1032440" cy="519684"/>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4365051" y="2628970"/>
            <a:ext cx="1284101" cy="312278"/>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8510016" y="2567939"/>
            <a:ext cx="1251203" cy="272796"/>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2559529" y="3660878"/>
            <a:ext cx="1455111" cy="290622"/>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4837176" y="4475988"/>
            <a:ext cx="708660" cy="751332"/>
          </a:xfrm>
          <a:prstGeom prst="rect">
            <a:avLst/>
          </a:prstGeom>
          <a:blipFill>
            <a:blip r:embed="rId22" cstate="print"/>
            <a:stretch>
              <a:fillRect/>
            </a:stretch>
          </a:blipFill>
        </p:spPr>
        <p:txBody>
          <a:bodyPr wrap="square" lIns="0" tIns="0" rIns="0" bIns="0" rtlCol="0"/>
          <a:lstStyle/>
          <a:p>
            <a:endParaRPr/>
          </a:p>
        </p:txBody>
      </p:sp>
      <p:sp>
        <p:nvSpPr>
          <p:cNvPr id="23" name="object 23"/>
          <p:cNvSpPr/>
          <p:nvPr/>
        </p:nvSpPr>
        <p:spPr>
          <a:xfrm>
            <a:off x="6635877" y="4688549"/>
            <a:ext cx="1028700" cy="405674"/>
          </a:xfrm>
          <a:prstGeom prst="rect">
            <a:avLst/>
          </a:prstGeom>
          <a:blipFill>
            <a:blip r:embed="rId23" cstate="print"/>
            <a:stretch>
              <a:fillRect/>
            </a:stretch>
          </a:blipFill>
        </p:spPr>
        <p:txBody>
          <a:bodyPr wrap="square" lIns="0" tIns="0" rIns="0" bIns="0" rtlCol="0"/>
          <a:lstStyle/>
          <a:p>
            <a:endParaRPr/>
          </a:p>
        </p:txBody>
      </p:sp>
      <p:sp>
        <p:nvSpPr>
          <p:cNvPr id="24" name="object 24"/>
          <p:cNvSpPr/>
          <p:nvPr/>
        </p:nvSpPr>
        <p:spPr>
          <a:xfrm>
            <a:off x="10233659" y="4652295"/>
            <a:ext cx="1483347" cy="398716"/>
          </a:xfrm>
          <a:prstGeom prst="rect">
            <a:avLst/>
          </a:prstGeom>
          <a:blipFill>
            <a:blip r:embed="rId24" cstate="print"/>
            <a:stretch>
              <a:fillRect/>
            </a:stretch>
          </a:blipFill>
        </p:spPr>
        <p:txBody>
          <a:bodyPr wrap="square" lIns="0" tIns="0" rIns="0" bIns="0" rtlCol="0"/>
          <a:lstStyle/>
          <a:p>
            <a:endParaRPr/>
          </a:p>
        </p:txBody>
      </p:sp>
      <p:sp>
        <p:nvSpPr>
          <p:cNvPr id="25" name="object 25"/>
          <p:cNvSpPr/>
          <p:nvPr/>
        </p:nvSpPr>
        <p:spPr>
          <a:xfrm>
            <a:off x="528174" y="5750487"/>
            <a:ext cx="1510903" cy="306541"/>
          </a:xfrm>
          <a:prstGeom prst="rect">
            <a:avLst/>
          </a:prstGeom>
          <a:blipFill>
            <a:blip r:embed="rId25" cstate="print"/>
            <a:stretch>
              <a:fillRect/>
            </a:stretch>
          </a:blipFill>
        </p:spPr>
        <p:txBody>
          <a:bodyPr wrap="square" lIns="0" tIns="0" rIns="0" bIns="0" rtlCol="0"/>
          <a:lstStyle/>
          <a:p>
            <a:endParaRPr/>
          </a:p>
        </p:txBody>
      </p:sp>
      <p:sp>
        <p:nvSpPr>
          <p:cNvPr id="26" name="object 26"/>
          <p:cNvSpPr/>
          <p:nvPr/>
        </p:nvSpPr>
        <p:spPr>
          <a:xfrm>
            <a:off x="2388815" y="5793028"/>
            <a:ext cx="1377804" cy="236220"/>
          </a:xfrm>
          <a:prstGeom prst="rect">
            <a:avLst/>
          </a:prstGeom>
          <a:blipFill>
            <a:blip r:embed="rId26" cstate="print"/>
            <a:stretch>
              <a:fillRect/>
            </a:stretch>
          </a:blipFill>
        </p:spPr>
        <p:txBody>
          <a:bodyPr wrap="square" lIns="0" tIns="0" rIns="0" bIns="0" rtlCol="0"/>
          <a:lstStyle/>
          <a:p>
            <a:endParaRPr/>
          </a:p>
        </p:txBody>
      </p:sp>
      <p:sp>
        <p:nvSpPr>
          <p:cNvPr id="27" name="object 27"/>
          <p:cNvSpPr/>
          <p:nvPr/>
        </p:nvSpPr>
        <p:spPr>
          <a:xfrm>
            <a:off x="4277678" y="5800812"/>
            <a:ext cx="1829179" cy="170922"/>
          </a:xfrm>
          <a:prstGeom prst="rect">
            <a:avLst/>
          </a:prstGeom>
          <a:blipFill>
            <a:blip r:embed="rId27" cstate="print"/>
            <a:stretch>
              <a:fillRect/>
            </a:stretch>
          </a:blipFill>
        </p:spPr>
        <p:txBody>
          <a:bodyPr wrap="square" lIns="0" tIns="0" rIns="0" bIns="0" rtlCol="0"/>
          <a:lstStyle/>
          <a:p>
            <a:endParaRPr/>
          </a:p>
        </p:txBody>
      </p:sp>
      <p:sp>
        <p:nvSpPr>
          <p:cNvPr id="28" name="object 28"/>
          <p:cNvSpPr/>
          <p:nvPr/>
        </p:nvSpPr>
        <p:spPr>
          <a:xfrm>
            <a:off x="6356345" y="1568913"/>
            <a:ext cx="1401812" cy="399108"/>
          </a:xfrm>
          <a:prstGeom prst="rect">
            <a:avLst/>
          </a:prstGeom>
          <a:blipFill>
            <a:blip r:embed="rId28" cstate="print"/>
            <a:stretch>
              <a:fillRect/>
            </a:stretch>
          </a:blipFill>
        </p:spPr>
        <p:txBody>
          <a:bodyPr wrap="square" lIns="0" tIns="0" rIns="0" bIns="0" rtlCol="0"/>
          <a:lstStyle/>
          <a:p>
            <a:endParaRPr/>
          </a:p>
        </p:txBody>
      </p:sp>
      <p:sp>
        <p:nvSpPr>
          <p:cNvPr id="29" name="object 29"/>
          <p:cNvSpPr/>
          <p:nvPr/>
        </p:nvSpPr>
        <p:spPr>
          <a:xfrm>
            <a:off x="10233659" y="5786628"/>
            <a:ext cx="1484376" cy="208787"/>
          </a:xfrm>
          <a:prstGeom prst="rect">
            <a:avLst/>
          </a:prstGeom>
          <a:blipFill>
            <a:blip r:embed="rId29" cstate="print"/>
            <a:stretch>
              <a:fillRect/>
            </a:stretch>
          </a:blipFill>
        </p:spPr>
        <p:txBody>
          <a:bodyPr wrap="square" lIns="0" tIns="0" rIns="0" bIns="0" rtlCol="0"/>
          <a:lstStyle/>
          <a:p>
            <a:endParaRPr/>
          </a:p>
        </p:txBody>
      </p:sp>
      <p:sp>
        <p:nvSpPr>
          <p:cNvPr id="30" name="object 30"/>
          <p:cNvSpPr/>
          <p:nvPr/>
        </p:nvSpPr>
        <p:spPr>
          <a:xfrm>
            <a:off x="8630411" y="1606296"/>
            <a:ext cx="867155" cy="345948"/>
          </a:xfrm>
          <a:prstGeom prst="rect">
            <a:avLst/>
          </a:prstGeom>
          <a:blipFill>
            <a:blip r:embed="rId30" cstate="print"/>
            <a:stretch>
              <a:fillRect/>
            </a:stretch>
          </a:blipFill>
        </p:spPr>
        <p:txBody>
          <a:bodyPr wrap="square" lIns="0" tIns="0" rIns="0" bIns="0" rtlCol="0"/>
          <a:lstStyle/>
          <a:p>
            <a:endParaRPr/>
          </a:p>
        </p:txBody>
      </p:sp>
      <p:sp>
        <p:nvSpPr>
          <p:cNvPr id="31" name="object 31"/>
          <p:cNvSpPr/>
          <p:nvPr/>
        </p:nvSpPr>
        <p:spPr>
          <a:xfrm>
            <a:off x="10132754" y="2575898"/>
            <a:ext cx="1398204" cy="387632"/>
          </a:xfrm>
          <a:prstGeom prst="rect">
            <a:avLst/>
          </a:prstGeom>
          <a:blipFill>
            <a:blip r:embed="rId31" cstate="print"/>
            <a:stretch>
              <a:fillRect/>
            </a:stretch>
          </a:blipFill>
        </p:spPr>
        <p:txBody>
          <a:bodyPr wrap="square" lIns="0" tIns="0" rIns="0" bIns="0" rtlCol="0"/>
          <a:lstStyle/>
          <a:p>
            <a:endParaRPr/>
          </a:p>
        </p:txBody>
      </p:sp>
      <p:sp>
        <p:nvSpPr>
          <p:cNvPr id="32" name="object 32"/>
          <p:cNvSpPr txBox="1">
            <a:spLocks noGrp="1"/>
          </p:cNvSpPr>
          <p:nvPr>
            <p:ph type="title"/>
          </p:nvPr>
        </p:nvSpPr>
        <p:spPr>
          <a:xfrm>
            <a:off x="394208" y="407035"/>
            <a:ext cx="8345805" cy="635000"/>
          </a:xfrm>
          <a:prstGeom prst="rect">
            <a:avLst/>
          </a:prstGeom>
        </p:spPr>
        <p:txBody>
          <a:bodyPr vert="horz" wrap="square" lIns="0" tIns="12065" rIns="0" bIns="0" rtlCol="0">
            <a:spAutoFit/>
          </a:bodyPr>
          <a:lstStyle/>
          <a:p>
            <a:pPr marL="12700">
              <a:lnSpc>
                <a:spcPct val="100000"/>
              </a:lnSpc>
              <a:spcBef>
                <a:spcPts val="95"/>
              </a:spcBef>
            </a:pPr>
            <a:r>
              <a:rPr spc="-5" dirty="0"/>
              <a:t>Influential Publisher</a:t>
            </a:r>
            <a:r>
              <a:rPr dirty="0"/>
              <a:t> </a:t>
            </a:r>
            <a:r>
              <a:rPr spc="-5" dirty="0"/>
              <a:t>Relationships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096000" y="0"/>
            <a:ext cx="6096000" cy="6858000"/>
            <a:chOff x="6096000" y="0"/>
            <a:chExt cx="6096000" cy="6858000"/>
          </a:xfrm>
        </p:grpSpPr>
        <p:sp>
          <p:nvSpPr>
            <p:cNvPr id="3" name="object 3"/>
            <p:cNvSpPr/>
            <p:nvPr/>
          </p:nvSpPr>
          <p:spPr>
            <a:xfrm>
              <a:off x="6096000" y="0"/>
              <a:ext cx="6096000" cy="6858000"/>
            </a:xfrm>
            <a:custGeom>
              <a:avLst/>
              <a:gdLst/>
              <a:ahLst/>
              <a:cxnLst/>
              <a:rect l="l" t="t" r="r" b="b"/>
              <a:pathLst>
                <a:path w="6096000" h="6858000">
                  <a:moveTo>
                    <a:pt x="0" y="6857996"/>
                  </a:moveTo>
                  <a:lnTo>
                    <a:pt x="6096000" y="6857996"/>
                  </a:lnTo>
                  <a:lnTo>
                    <a:pt x="6096000" y="0"/>
                  </a:lnTo>
                  <a:lnTo>
                    <a:pt x="0" y="0"/>
                  </a:lnTo>
                  <a:lnTo>
                    <a:pt x="0" y="6857996"/>
                  </a:lnTo>
                  <a:close/>
                </a:path>
              </a:pathLst>
            </a:custGeom>
            <a:solidFill>
              <a:srgbClr val="FBFAFC"/>
            </a:solidFill>
          </p:spPr>
          <p:txBody>
            <a:bodyPr wrap="square" lIns="0" tIns="0" rIns="0" bIns="0" rtlCol="0"/>
            <a:lstStyle/>
            <a:p>
              <a:endParaRPr/>
            </a:p>
          </p:txBody>
        </p:sp>
        <p:sp>
          <p:nvSpPr>
            <p:cNvPr id="4" name="object 4"/>
            <p:cNvSpPr/>
            <p:nvPr/>
          </p:nvSpPr>
          <p:spPr>
            <a:xfrm>
              <a:off x="11065764" y="6406896"/>
              <a:ext cx="829055" cy="16459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865108" y="0"/>
              <a:ext cx="3258311" cy="7391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776972" y="5861303"/>
              <a:ext cx="358140" cy="27432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731508" y="4347971"/>
              <a:ext cx="542544" cy="3611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8988551" y="4357115"/>
              <a:ext cx="655320" cy="34290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1181588" y="4349496"/>
              <a:ext cx="356616" cy="35813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667244" y="4396740"/>
              <a:ext cx="829055" cy="26365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0046208" y="4413503"/>
              <a:ext cx="758951" cy="230124"/>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7854695" y="2665476"/>
              <a:ext cx="466344" cy="231648"/>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8767572" y="2607564"/>
              <a:ext cx="364235" cy="36423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6518148" y="3092195"/>
              <a:ext cx="5295773" cy="1495170"/>
            </a:xfrm>
            <a:prstGeom prst="rect">
              <a:avLst/>
            </a:prstGeom>
            <a:blipFill>
              <a:blip r:embed="rId12" cstate="print"/>
              <a:stretch>
                <a:fillRect/>
              </a:stretch>
            </a:blipFill>
          </p:spPr>
          <p:txBody>
            <a:bodyPr wrap="square" lIns="0" tIns="0" rIns="0" bIns="0" rtlCol="0"/>
            <a:lstStyle/>
            <a:p>
              <a:endParaRPr/>
            </a:p>
          </p:txBody>
        </p:sp>
      </p:grpSp>
      <p:sp>
        <p:nvSpPr>
          <p:cNvPr id="15" name="object 15"/>
          <p:cNvSpPr txBox="1"/>
          <p:nvPr/>
        </p:nvSpPr>
        <p:spPr>
          <a:xfrm>
            <a:off x="6708647" y="3299459"/>
            <a:ext cx="4947285" cy="579120"/>
          </a:xfrm>
          <a:prstGeom prst="rect">
            <a:avLst/>
          </a:prstGeom>
          <a:solidFill>
            <a:srgbClr val="FFFFFF"/>
          </a:solidFill>
          <a:ln w="10668">
            <a:solidFill>
              <a:srgbClr val="A6A6A6"/>
            </a:solidFill>
          </a:ln>
        </p:spPr>
        <p:txBody>
          <a:bodyPr vert="horz" wrap="square" lIns="0" tIns="107314" rIns="0" bIns="0" rtlCol="0">
            <a:spAutoFit/>
          </a:bodyPr>
          <a:lstStyle/>
          <a:p>
            <a:pPr marL="280670">
              <a:lnSpc>
                <a:spcPct val="100000"/>
              </a:lnSpc>
              <a:spcBef>
                <a:spcPts val="844"/>
              </a:spcBef>
            </a:pPr>
            <a:r>
              <a:rPr sz="2000" b="1" dirty="0">
                <a:latin typeface="Arial"/>
                <a:cs typeface="Arial"/>
              </a:rPr>
              <a:t>$7 Bn+ demand from</a:t>
            </a:r>
            <a:r>
              <a:rPr sz="2000" b="1" spc="-125" dirty="0">
                <a:latin typeface="Arial"/>
                <a:cs typeface="Arial"/>
              </a:rPr>
              <a:t> </a:t>
            </a:r>
            <a:r>
              <a:rPr sz="2000" b="1" spc="-10" dirty="0">
                <a:latin typeface="Arial"/>
                <a:cs typeface="Arial"/>
              </a:rPr>
              <a:t>Yahoo/Bing</a:t>
            </a:r>
            <a:endParaRPr sz="2000">
              <a:latin typeface="Arial"/>
              <a:cs typeface="Arial"/>
            </a:endParaRPr>
          </a:p>
        </p:txBody>
      </p:sp>
      <p:sp>
        <p:nvSpPr>
          <p:cNvPr id="16" name="object 16"/>
          <p:cNvSpPr/>
          <p:nvPr/>
        </p:nvSpPr>
        <p:spPr>
          <a:xfrm>
            <a:off x="3927347" y="2066544"/>
            <a:ext cx="1620012" cy="254508"/>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2467355" y="4529328"/>
            <a:ext cx="722376" cy="617219"/>
          </a:xfrm>
          <a:prstGeom prst="rect">
            <a:avLst/>
          </a:prstGeom>
          <a:blipFill>
            <a:blip r:embed="rId14" cstate="print"/>
            <a:stretch>
              <a:fillRect/>
            </a:stretch>
          </a:blipFill>
        </p:spPr>
        <p:txBody>
          <a:bodyPr wrap="square" lIns="0" tIns="0" rIns="0" bIns="0" rtlCol="0"/>
          <a:lstStyle/>
          <a:p>
            <a:endParaRPr/>
          </a:p>
        </p:txBody>
      </p:sp>
      <p:sp>
        <p:nvSpPr>
          <p:cNvPr id="18" name="object 18"/>
          <p:cNvSpPr/>
          <p:nvPr/>
        </p:nvSpPr>
        <p:spPr>
          <a:xfrm>
            <a:off x="2050556" y="1965139"/>
            <a:ext cx="1458438" cy="341844"/>
          </a:xfrm>
          <a:prstGeom prst="rect">
            <a:avLst/>
          </a:prstGeom>
          <a:blipFill>
            <a:blip r:embed="rId15" cstate="print"/>
            <a:stretch>
              <a:fillRect/>
            </a:stretch>
          </a:blipFill>
        </p:spPr>
        <p:txBody>
          <a:bodyPr wrap="square" lIns="0" tIns="0" rIns="0" bIns="0" rtlCol="0"/>
          <a:lstStyle/>
          <a:p>
            <a:endParaRPr/>
          </a:p>
        </p:txBody>
      </p:sp>
      <p:sp>
        <p:nvSpPr>
          <p:cNvPr id="19" name="object 19"/>
          <p:cNvSpPr/>
          <p:nvPr/>
        </p:nvSpPr>
        <p:spPr>
          <a:xfrm>
            <a:off x="385572" y="4553711"/>
            <a:ext cx="1472184" cy="568451"/>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2031701" y="3623412"/>
            <a:ext cx="1718653" cy="415187"/>
          </a:xfrm>
          <a:prstGeom prst="rect">
            <a:avLst/>
          </a:prstGeom>
          <a:blipFill>
            <a:blip r:embed="rId17" cstate="print"/>
            <a:stretch>
              <a:fillRect/>
            </a:stretch>
          </a:blipFill>
        </p:spPr>
        <p:txBody>
          <a:bodyPr wrap="square" lIns="0" tIns="0" rIns="0" bIns="0" rtlCol="0"/>
          <a:lstStyle/>
          <a:p>
            <a:endParaRPr/>
          </a:p>
        </p:txBody>
      </p:sp>
      <p:sp>
        <p:nvSpPr>
          <p:cNvPr id="21" name="object 21"/>
          <p:cNvSpPr/>
          <p:nvPr/>
        </p:nvSpPr>
        <p:spPr>
          <a:xfrm>
            <a:off x="2614554" y="5494845"/>
            <a:ext cx="1584065" cy="540194"/>
          </a:xfrm>
          <a:prstGeom prst="rect">
            <a:avLst/>
          </a:prstGeom>
          <a:blipFill>
            <a:blip r:embed="rId18" cstate="print"/>
            <a:stretch>
              <a:fillRect/>
            </a:stretch>
          </a:blipFill>
        </p:spPr>
        <p:txBody>
          <a:bodyPr wrap="square" lIns="0" tIns="0" rIns="0" bIns="0" rtlCol="0"/>
          <a:lstStyle/>
          <a:p>
            <a:endParaRPr/>
          </a:p>
        </p:txBody>
      </p:sp>
      <p:sp>
        <p:nvSpPr>
          <p:cNvPr id="22" name="object 22"/>
          <p:cNvSpPr/>
          <p:nvPr/>
        </p:nvSpPr>
        <p:spPr>
          <a:xfrm>
            <a:off x="374904" y="2787395"/>
            <a:ext cx="832237" cy="300227"/>
          </a:xfrm>
          <a:prstGeom prst="rect">
            <a:avLst/>
          </a:prstGeom>
          <a:blipFill>
            <a:blip r:embed="rId19" cstate="print"/>
            <a:stretch>
              <a:fillRect/>
            </a:stretch>
          </a:blipFill>
        </p:spPr>
        <p:txBody>
          <a:bodyPr wrap="square" lIns="0" tIns="0" rIns="0" bIns="0" rtlCol="0"/>
          <a:lstStyle/>
          <a:p>
            <a:endParaRPr/>
          </a:p>
        </p:txBody>
      </p:sp>
      <p:sp>
        <p:nvSpPr>
          <p:cNvPr id="23" name="object 23"/>
          <p:cNvSpPr/>
          <p:nvPr/>
        </p:nvSpPr>
        <p:spPr>
          <a:xfrm>
            <a:off x="385572" y="2031492"/>
            <a:ext cx="1306067" cy="228600"/>
          </a:xfrm>
          <a:prstGeom prst="rect">
            <a:avLst/>
          </a:prstGeom>
          <a:blipFill>
            <a:blip r:embed="rId20" cstate="print"/>
            <a:stretch>
              <a:fillRect/>
            </a:stretch>
          </a:blipFill>
        </p:spPr>
        <p:txBody>
          <a:bodyPr wrap="square" lIns="0" tIns="0" rIns="0" bIns="0" rtlCol="0"/>
          <a:lstStyle/>
          <a:p>
            <a:endParaRPr/>
          </a:p>
        </p:txBody>
      </p:sp>
      <p:sp>
        <p:nvSpPr>
          <p:cNvPr id="24" name="object 24"/>
          <p:cNvSpPr/>
          <p:nvPr/>
        </p:nvSpPr>
        <p:spPr>
          <a:xfrm>
            <a:off x="1819655" y="2734055"/>
            <a:ext cx="1685544" cy="406908"/>
          </a:xfrm>
          <a:prstGeom prst="rect">
            <a:avLst/>
          </a:prstGeom>
          <a:blipFill>
            <a:blip r:embed="rId21" cstate="print"/>
            <a:stretch>
              <a:fillRect/>
            </a:stretch>
          </a:blipFill>
        </p:spPr>
        <p:txBody>
          <a:bodyPr wrap="square" lIns="0" tIns="0" rIns="0" bIns="0" rtlCol="0"/>
          <a:lstStyle/>
          <a:p>
            <a:endParaRPr/>
          </a:p>
        </p:txBody>
      </p:sp>
      <p:sp>
        <p:nvSpPr>
          <p:cNvPr id="25" name="object 25"/>
          <p:cNvSpPr/>
          <p:nvPr/>
        </p:nvSpPr>
        <p:spPr>
          <a:xfrm>
            <a:off x="361188" y="5695664"/>
            <a:ext cx="1653539" cy="288607"/>
          </a:xfrm>
          <a:prstGeom prst="rect">
            <a:avLst/>
          </a:prstGeom>
          <a:blipFill>
            <a:blip r:embed="rId22" cstate="print"/>
            <a:stretch>
              <a:fillRect/>
            </a:stretch>
          </a:blipFill>
        </p:spPr>
        <p:txBody>
          <a:bodyPr wrap="square" lIns="0" tIns="0" rIns="0" bIns="0" rtlCol="0"/>
          <a:lstStyle/>
          <a:p>
            <a:endParaRPr/>
          </a:p>
        </p:txBody>
      </p:sp>
      <p:sp>
        <p:nvSpPr>
          <p:cNvPr id="26" name="object 26"/>
          <p:cNvSpPr/>
          <p:nvPr/>
        </p:nvSpPr>
        <p:spPr>
          <a:xfrm>
            <a:off x="3904033" y="2754738"/>
            <a:ext cx="1852569" cy="349068"/>
          </a:xfrm>
          <a:prstGeom prst="rect">
            <a:avLst/>
          </a:prstGeom>
          <a:blipFill>
            <a:blip r:embed="rId23" cstate="print"/>
            <a:stretch>
              <a:fillRect/>
            </a:stretch>
          </a:blipFill>
        </p:spPr>
        <p:txBody>
          <a:bodyPr wrap="square" lIns="0" tIns="0" rIns="0" bIns="0" rtlCol="0"/>
          <a:lstStyle/>
          <a:p>
            <a:endParaRPr/>
          </a:p>
        </p:txBody>
      </p:sp>
      <p:sp>
        <p:nvSpPr>
          <p:cNvPr id="27" name="object 27"/>
          <p:cNvSpPr/>
          <p:nvPr/>
        </p:nvSpPr>
        <p:spPr>
          <a:xfrm>
            <a:off x="385572" y="3590544"/>
            <a:ext cx="1075944" cy="469391"/>
          </a:xfrm>
          <a:prstGeom prst="rect">
            <a:avLst/>
          </a:prstGeom>
          <a:blipFill>
            <a:blip r:embed="rId24" cstate="print"/>
            <a:stretch>
              <a:fillRect/>
            </a:stretch>
          </a:blipFill>
        </p:spPr>
        <p:txBody>
          <a:bodyPr wrap="square" lIns="0" tIns="0" rIns="0" bIns="0" rtlCol="0"/>
          <a:lstStyle/>
          <a:p>
            <a:endParaRPr/>
          </a:p>
        </p:txBody>
      </p:sp>
      <p:sp>
        <p:nvSpPr>
          <p:cNvPr id="28" name="object 28"/>
          <p:cNvSpPr/>
          <p:nvPr/>
        </p:nvSpPr>
        <p:spPr>
          <a:xfrm>
            <a:off x="3585589" y="4710286"/>
            <a:ext cx="2137222" cy="205408"/>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4108703" y="3732276"/>
            <a:ext cx="1645920" cy="217931"/>
          </a:xfrm>
          <a:prstGeom prst="rect">
            <a:avLst/>
          </a:prstGeom>
          <a:blipFill>
            <a:blip r:embed="rId26" cstate="print"/>
            <a:stretch>
              <a:fillRect/>
            </a:stretch>
          </a:blipFill>
        </p:spPr>
        <p:txBody>
          <a:bodyPr wrap="square" lIns="0" tIns="0" rIns="0" bIns="0" rtlCol="0"/>
          <a:lstStyle/>
          <a:p>
            <a:endParaRPr/>
          </a:p>
        </p:txBody>
      </p:sp>
      <p:sp>
        <p:nvSpPr>
          <p:cNvPr id="30" name="object 30"/>
          <p:cNvSpPr/>
          <p:nvPr/>
        </p:nvSpPr>
        <p:spPr>
          <a:xfrm>
            <a:off x="4661915" y="5408676"/>
            <a:ext cx="885443" cy="726948"/>
          </a:xfrm>
          <a:prstGeom prst="rect">
            <a:avLst/>
          </a:prstGeom>
          <a:blipFill>
            <a:blip r:embed="rId27" cstate="print"/>
            <a:stretch>
              <a:fillRect/>
            </a:stretch>
          </a:blipFill>
        </p:spPr>
        <p:txBody>
          <a:bodyPr wrap="square" lIns="0" tIns="0" rIns="0" bIns="0" rtlCol="0"/>
          <a:lstStyle/>
          <a:p>
            <a:endParaRPr/>
          </a:p>
        </p:txBody>
      </p:sp>
      <p:grpSp>
        <p:nvGrpSpPr>
          <p:cNvPr id="31" name="object 31"/>
          <p:cNvGrpSpPr/>
          <p:nvPr/>
        </p:nvGrpSpPr>
        <p:grpSpPr>
          <a:xfrm>
            <a:off x="6678168" y="566927"/>
            <a:ext cx="4897120" cy="5718175"/>
            <a:chOff x="6678168" y="566927"/>
            <a:chExt cx="4897120" cy="5718175"/>
          </a:xfrm>
        </p:grpSpPr>
        <p:sp>
          <p:nvSpPr>
            <p:cNvPr id="32" name="object 32"/>
            <p:cNvSpPr/>
            <p:nvPr/>
          </p:nvSpPr>
          <p:spPr>
            <a:xfrm>
              <a:off x="8148828" y="5023104"/>
              <a:ext cx="461772" cy="505968"/>
            </a:xfrm>
            <a:prstGeom prst="rect">
              <a:avLst/>
            </a:prstGeom>
            <a:blipFill>
              <a:blip r:embed="rId28" cstate="print"/>
              <a:stretch>
                <a:fillRect/>
              </a:stretch>
            </a:blipFill>
          </p:spPr>
          <p:txBody>
            <a:bodyPr wrap="square" lIns="0" tIns="0" rIns="0" bIns="0" rtlCol="0"/>
            <a:lstStyle/>
            <a:p>
              <a:endParaRPr/>
            </a:p>
          </p:txBody>
        </p:sp>
        <p:sp>
          <p:nvSpPr>
            <p:cNvPr id="33" name="object 33"/>
            <p:cNvSpPr/>
            <p:nvPr/>
          </p:nvSpPr>
          <p:spPr>
            <a:xfrm>
              <a:off x="6678168" y="5045963"/>
              <a:ext cx="461772" cy="460248"/>
            </a:xfrm>
            <a:prstGeom prst="rect">
              <a:avLst/>
            </a:prstGeom>
            <a:blipFill>
              <a:blip r:embed="rId29" cstate="print"/>
              <a:stretch>
                <a:fillRect/>
              </a:stretch>
            </a:blipFill>
          </p:spPr>
          <p:txBody>
            <a:bodyPr wrap="square" lIns="0" tIns="0" rIns="0" bIns="0" rtlCol="0"/>
            <a:lstStyle/>
            <a:p>
              <a:endParaRPr/>
            </a:p>
          </p:txBody>
        </p:sp>
        <p:sp>
          <p:nvSpPr>
            <p:cNvPr id="34" name="object 34"/>
            <p:cNvSpPr/>
            <p:nvPr/>
          </p:nvSpPr>
          <p:spPr>
            <a:xfrm>
              <a:off x="10946892" y="2621279"/>
              <a:ext cx="627888" cy="263651"/>
            </a:xfrm>
            <a:prstGeom prst="rect">
              <a:avLst/>
            </a:prstGeom>
            <a:blipFill>
              <a:blip r:embed="rId30" cstate="print"/>
              <a:stretch>
                <a:fillRect/>
              </a:stretch>
            </a:blipFill>
          </p:spPr>
          <p:txBody>
            <a:bodyPr wrap="square" lIns="0" tIns="0" rIns="0" bIns="0" rtlCol="0"/>
            <a:lstStyle/>
            <a:p>
              <a:endParaRPr/>
            </a:p>
          </p:txBody>
        </p:sp>
        <p:sp>
          <p:nvSpPr>
            <p:cNvPr id="35" name="object 35"/>
            <p:cNvSpPr/>
            <p:nvPr/>
          </p:nvSpPr>
          <p:spPr>
            <a:xfrm>
              <a:off x="7522464" y="5111495"/>
              <a:ext cx="330707" cy="329183"/>
            </a:xfrm>
            <a:prstGeom prst="rect">
              <a:avLst/>
            </a:prstGeom>
            <a:blipFill>
              <a:blip r:embed="rId31" cstate="print"/>
              <a:stretch>
                <a:fillRect/>
              </a:stretch>
            </a:blipFill>
          </p:spPr>
          <p:txBody>
            <a:bodyPr wrap="square" lIns="0" tIns="0" rIns="0" bIns="0" rtlCol="0"/>
            <a:lstStyle/>
            <a:p>
              <a:endParaRPr/>
            </a:p>
          </p:txBody>
        </p:sp>
        <p:sp>
          <p:nvSpPr>
            <p:cNvPr id="36" name="object 36"/>
            <p:cNvSpPr/>
            <p:nvPr/>
          </p:nvSpPr>
          <p:spPr>
            <a:xfrm>
              <a:off x="9578340" y="2699004"/>
              <a:ext cx="922020" cy="149351"/>
            </a:xfrm>
            <a:prstGeom prst="rect">
              <a:avLst/>
            </a:prstGeom>
            <a:blipFill>
              <a:blip r:embed="rId32" cstate="print"/>
              <a:stretch>
                <a:fillRect/>
              </a:stretch>
            </a:blipFill>
          </p:spPr>
          <p:txBody>
            <a:bodyPr wrap="square" lIns="0" tIns="0" rIns="0" bIns="0" rtlCol="0"/>
            <a:lstStyle/>
            <a:p>
              <a:endParaRPr/>
            </a:p>
          </p:txBody>
        </p:sp>
        <p:sp>
          <p:nvSpPr>
            <p:cNvPr id="37" name="object 37"/>
            <p:cNvSpPr/>
            <p:nvPr/>
          </p:nvSpPr>
          <p:spPr>
            <a:xfrm>
              <a:off x="9098280" y="1935480"/>
              <a:ext cx="786383" cy="210312"/>
            </a:xfrm>
            <a:prstGeom prst="rect">
              <a:avLst/>
            </a:prstGeom>
            <a:blipFill>
              <a:blip r:embed="rId33" cstate="print"/>
              <a:stretch>
                <a:fillRect/>
              </a:stretch>
            </a:blipFill>
          </p:spPr>
          <p:txBody>
            <a:bodyPr wrap="square" lIns="0" tIns="0" rIns="0" bIns="0" rtlCol="0"/>
            <a:lstStyle/>
            <a:p>
              <a:endParaRPr/>
            </a:p>
          </p:txBody>
        </p:sp>
        <p:sp>
          <p:nvSpPr>
            <p:cNvPr id="38" name="object 38"/>
            <p:cNvSpPr/>
            <p:nvPr/>
          </p:nvSpPr>
          <p:spPr>
            <a:xfrm>
              <a:off x="10175748" y="1952244"/>
              <a:ext cx="758951" cy="176784"/>
            </a:xfrm>
            <a:prstGeom prst="rect">
              <a:avLst/>
            </a:prstGeom>
            <a:blipFill>
              <a:blip r:embed="rId34" cstate="print"/>
              <a:stretch>
                <a:fillRect/>
              </a:stretch>
            </a:blipFill>
          </p:spPr>
          <p:txBody>
            <a:bodyPr wrap="square" lIns="0" tIns="0" rIns="0" bIns="0" rtlCol="0"/>
            <a:lstStyle/>
            <a:p>
              <a:endParaRPr/>
            </a:p>
          </p:txBody>
        </p:sp>
        <p:sp>
          <p:nvSpPr>
            <p:cNvPr id="39" name="object 39"/>
            <p:cNvSpPr/>
            <p:nvPr/>
          </p:nvSpPr>
          <p:spPr>
            <a:xfrm>
              <a:off x="11152632" y="5870448"/>
              <a:ext cx="371855" cy="371855"/>
            </a:xfrm>
            <a:prstGeom prst="rect">
              <a:avLst/>
            </a:prstGeom>
            <a:blipFill>
              <a:blip r:embed="rId35" cstate="print"/>
              <a:stretch>
                <a:fillRect/>
              </a:stretch>
            </a:blipFill>
          </p:spPr>
          <p:txBody>
            <a:bodyPr wrap="square" lIns="0" tIns="0" rIns="0" bIns="0" rtlCol="0"/>
            <a:lstStyle/>
            <a:p>
              <a:endParaRPr/>
            </a:p>
          </p:txBody>
        </p:sp>
        <p:sp>
          <p:nvSpPr>
            <p:cNvPr id="40" name="object 40"/>
            <p:cNvSpPr/>
            <p:nvPr/>
          </p:nvSpPr>
          <p:spPr>
            <a:xfrm>
              <a:off x="8993124" y="5058156"/>
              <a:ext cx="434340" cy="435863"/>
            </a:xfrm>
            <a:prstGeom prst="rect">
              <a:avLst/>
            </a:prstGeom>
            <a:blipFill>
              <a:blip r:embed="rId36" cstate="print"/>
              <a:stretch>
                <a:fillRect/>
              </a:stretch>
            </a:blipFill>
          </p:spPr>
          <p:txBody>
            <a:bodyPr wrap="square" lIns="0" tIns="0" rIns="0" bIns="0" rtlCol="0"/>
            <a:lstStyle/>
            <a:p>
              <a:endParaRPr/>
            </a:p>
          </p:txBody>
        </p:sp>
        <p:sp>
          <p:nvSpPr>
            <p:cNvPr id="41" name="object 41"/>
            <p:cNvSpPr/>
            <p:nvPr/>
          </p:nvSpPr>
          <p:spPr>
            <a:xfrm>
              <a:off x="6710172" y="2647188"/>
              <a:ext cx="829055" cy="281939"/>
            </a:xfrm>
            <a:prstGeom prst="rect">
              <a:avLst/>
            </a:prstGeom>
            <a:blipFill>
              <a:blip r:embed="rId37" cstate="print"/>
              <a:stretch>
                <a:fillRect/>
              </a:stretch>
            </a:blipFill>
          </p:spPr>
          <p:txBody>
            <a:bodyPr wrap="square" lIns="0" tIns="0" rIns="0" bIns="0" rtlCol="0"/>
            <a:lstStyle/>
            <a:p>
              <a:endParaRPr/>
            </a:p>
          </p:txBody>
        </p:sp>
        <p:sp>
          <p:nvSpPr>
            <p:cNvPr id="42" name="object 42"/>
            <p:cNvSpPr/>
            <p:nvPr/>
          </p:nvSpPr>
          <p:spPr>
            <a:xfrm>
              <a:off x="8898636" y="1258823"/>
              <a:ext cx="1196340" cy="257555"/>
            </a:xfrm>
            <a:prstGeom prst="rect">
              <a:avLst/>
            </a:prstGeom>
            <a:blipFill>
              <a:blip r:embed="rId38" cstate="print"/>
              <a:stretch>
                <a:fillRect/>
              </a:stretch>
            </a:blipFill>
          </p:spPr>
          <p:txBody>
            <a:bodyPr wrap="square" lIns="0" tIns="0" rIns="0" bIns="0" rtlCol="0"/>
            <a:lstStyle/>
            <a:p>
              <a:endParaRPr/>
            </a:p>
          </p:txBody>
        </p:sp>
        <p:sp>
          <p:nvSpPr>
            <p:cNvPr id="43" name="object 43"/>
            <p:cNvSpPr/>
            <p:nvPr/>
          </p:nvSpPr>
          <p:spPr>
            <a:xfrm>
              <a:off x="8065008" y="1888236"/>
              <a:ext cx="705611" cy="306324"/>
            </a:xfrm>
            <a:prstGeom prst="rect">
              <a:avLst/>
            </a:prstGeom>
            <a:blipFill>
              <a:blip r:embed="rId39" cstate="print"/>
              <a:stretch>
                <a:fillRect/>
              </a:stretch>
            </a:blipFill>
          </p:spPr>
          <p:txBody>
            <a:bodyPr wrap="square" lIns="0" tIns="0" rIns="0" bIns="0" rtlCol="0"/>
            <a:lstStyle/>
            <a:p>
              <a:endParaRPr/>
            </a:p>
          </p:txBody>
        </p:sp>
        <p:sp>
          <p:nvSpPr>
            <p:cNvPr id="44" name="object 44"/>
            <p:cNvSpPr/>
            <p:nvPr/>
          </p:nvSpPr>
          <p:spPr>
            <a:xfrm>
              <a:off x="8115300" y="566927"/>
              <a:ext cx="586740" cy="348996"/>
            </a:xfrm>
            <a:prstGeom prst="rect">
              <a:avLst/>
            </a:prstGeom>
            <a:blipFill>
              <a:blip r:embed="rId40" cstate="print"/>
              <a:stretch>
                <a:fillRect/>
              </a:stretch>
            </a:blipFill>
          </p:spPr>
          <p:txBody>
            <a:bodyPr wrap="square" lIns="0" tIns="0" rIns="0" bIns="0" rtlCol="0"/>
            <a:lstStyle/>
            <a:p>
              <a:endParaRPr/>
            </a:p>
          </p:txBody>
        </p:sp>
        <p:sp>
          <p:nvSpPr>
            <p:cNvPr id="45" name="object 45"/>
            <p:cNvSpPr/>
            <p:nvPr/>
          </p:nvSpPr>
          <p:spPr>
            <a:xfrm>
              <a:off x="7760208" y="1246631"/>
              <a:ext cx="824483" cy="217932"/>
            </a:xfrm>
            <a:prstGeom prst="rect">
              <a:avLst/>
            </a:prstGeom>
            <a:blipFill>
              <a:blip r:embed="rId41" cstate="print"/>
              <a:stretch>
                <a:fillRect/>
              </a:stretch>
            </a:blipFill>
          </p:spPr>
          <p:txBody>
            <a:bodyPr wrap="square" lIns="0" tIns="0" rIns="0" bIns="0" rtlCol="0"/>
            <a:lstStyle/>
            <a:p>
              <a:endParaRPr/>
            </a:p>
          </p:txBody>
        </p:sp>
        <p:sp>
          <p:nvSpPr>
            <p:cNvPr id="46" name="object 46"/>
            <p:cNvSpPr/>
            <p:nvPr/>
          </p:nvSpPr>
          <p:spPr>
            <a:xfrm>
              <a:off x="9003792" y="577595"/>
              <a:ext cx="669035" cy="300227"/>
            </a:xfrm>
            <a:prstGeom prst="rect">
              <a:avLst/>
            </a:prstGeom>
            <a:blipFill>
              <a:blip r:embed="rId42" cstate="print"/>
              <a:stretch>
                <a:fillRect/>
              </a:stretch>
            </a:blipFill>
          </p:spPr>
          <p:txBody>
            <a:bodyPr wrap="square" lIns="0" tIns="0" rIns="0" bIns="0" rtlCol="0"/>
            <a:lstStyle/>
            <a:p>
              <a:endParaRPr/>
            </a:p>
          </p:txBody>
        </p:sp>
        <p:sp>
          <p:nvSpPr>
            <p:cNvPr id="47" name="object 47"/>
            <p:cNvSpPr/>
            <p:nvPr/>
          </p:nvSpPr>
          <p:spPr>
            <a:xfrm>
              <a:off x="11222736" y="1883663"/>
              <a:ext cx="313944" cy="313943"/>
            </a:xfrm>
            <a:prstGeom prst="rect">
              <a:avLst/>
            </a:prstGeom>
            <a:blipFill>
              <a:blip r:embed="rId43" cstate="print"/>
              <a:stretch>
                <a:fillRect/>
              </a:stretch>
            </a:blipFill>
          </p:spPr>
          <p:txBody>
            <a:bodyPr wrap="square" lIns="0" tIns="0" rIns="0" bIns="0" rtlCol="0"/>
            <a:lstStyle/>
            <a:p>
              <a:endParaRPr/>
            </a:p>
          </p:txBody>
        </p:sp>
        <p:sp>
          <p:nvSpPr>
            <p:cNvPr id="48" name="object 48"/>
            <p:cNvSpPr/>
            <p:nvPr/>
          </p:nvSpPr>
          <p:spPr>
            <a:xfrm>
              <a:off x="6804660" y="623315"/>
              <a:ext cx="886968" cy="217932"/>
            </a:xfrm>
            <a:prstGeom prst="rect">
              <a:avLst/>
            </a:prstGeom>
            <a:blipFill>
              <a:blip r:embed="rId44" cstate="print"/>
              <a:stretch>
                <a:fillRect/>
              </a:stretch>
            </a:blipFill>
          </p:spPr>
          <p:txBody>
            <a:bodyPr wrap="square" lIns="0" tIns="0" rIns="0" bIns="0" rtlCol="0"/>
            <a:lstStyle/>
            <a:p>
              <a:endParaRPr/>
            </a:p>
          </p:txBody>
        </p:sp>
        <p:sp>
          <p:nvSpPr>
            <p:cNvPr id="49" name="object 49"/>
            <p:cNvSpPr/>
            <p:nvPr/>
          </p:nvSpPr>
          <p:spPr>
            <a:xfrm>
              <a:off x="6804660" y="1220723"/>
              <a:ext cx="646176" cy="257555"/>
            </a:xfrm>
            <a:prstGeom prst="rect">
              <a:avLst/>
            </a:prstGeom>
            <a:blipFill>
              <a:blip r:embed="rId45" cstate="print"/>
              <a:stretch>
                <a:fillRect/>
              </a:stretch>
            </a:blipFill>
          </p:spPr>
          <p:txBody>
            <a:bodyPr wrap="square" lIns="0" tIns="0" rIns="0" bIns="0" rtlCol="0"/>
            <a:lstStyle/>
            <a:p>
              <a:endParaRPr/>
            </a:p>
          </p:txBody>
        </p:sp>
        <p:sp>
          <p:nvSpPr>
            <p:cNvPr id="50" name="object 50"/>
            <p:cNvSpPr/>
            <p:nvPr/>
          </p:nvSpPr>
          <p:spPr>
            <a:xfrm>
              <a:off x="6726936" y="1869947"/>
              <a:ext cx="324611" cy="323088"/>
            </a:xfrm>
            <a:prstGeom prst="rect">
              <a:avLst/>
            </a:prstGeom>
            <a:blipFill>
              <a:blip r:embed="rId46" cstate="print"/>
              <a:stretch>
                <a:fillRect/>
              </a:stretch>
            </a:blipFill>
          </p:spPr>
          <p:txBody>
            <a:bodyPr wrap="square" lIns="0" tIns="0" rIns="0" bIns="0" rtlCol="0"/>
            <a:lstStyle/>
            <a:p>
              <a:endParaRPr/>
            </a:p>
          </p:txBody>
        </p:sp>
        <p:sp>
          <p:nvSpPr>
            <p:cNvPr id="51" name="object 51"/>
            <p:cNvSpPr/>
            <p:nvPr/>
          </p:nvSpPr>
          <p:spPr>
            <a:xfrm>
              <a:off x="10408920" y="1138427"/>
              <a:ext cx="845820" cy="443484"/>
            </a:xfrm>
            <a:prstGeom prst="rect">
              <a:avLst/>
            </a:prstGeom>
            <a:blipFill>
              <a:blip r:embed="rId47" cstate="print"/>
              <a:stretch>
                <a:fillRect/>
              </a:stretch>
            </a:blipFill>
          </p:spPr>
          <p:txBody>
            <a:bodyPr wrap="square" lIns="0" tIns="0" rIns="0" bIns="0" rtlCol="0"/>
            <a:lstStyle/>
            <a:p>
              <a:endParaRPr/>
            </a:p>
          </p:txBody>
        </p:sp>
        <p:sp>
          <p:nvSpPr>
            <p:cNvPr id="52" name="object 52"/>
            <p:cNvSpPr/>
            <p:nvPr/>
          </p:nvSpPr>
          <p:spPr>
            <a:xfrm>
              <a:off x="7360920" y="1853183"/>
              <a:ext cx="301751" cy="376427"/>
            </a:xfrm>
            <a:prstGeom prst="rect">
              <a:avLst/>
            </a:prstGeom>
            <a:blipFill>
              <a:blip r:embed="rId48" cstate="print"/>
              <a:stretch>
                <a:fillRect/>
              </a:stretch>
            </a:blipFill>
          </p:spPr>
          <p:txBody>
            <a:bodyPr wrap="square" lIns="0" tIns="0" rIns="0" bIns="0" rtlCol="0"/>
            <a:lstStyle/>
            <a:p>
              <a:endParaRPr/>
            </a:p>
          </p:txBody>
        </p:sp>
        <p:sp>
          <p:nvSpPr>
            <p:cNvPr id="53" name="object 53"/>
            <p:cNvSpPr/>
            <p:nvPr/>
          </p:nvSpPr>
          <p:spPr>
            <a:xfrm>
              <a:off x="6708648" y="5867399"/>
              <a:ext cx="777240" cy="417576"/>
            </a:xfrm>
            <a:prstGeom prst="rect">
              <a:avLst/>
            </a:prstGeom>
            <a:blipFill>
              <a:blip r:embed="rId49" cstate="print"/>
              <a:stretch>
                <a:fillRect/>
              </a:stretch>
            </a:blipFill>
          </p:spPr>
          <p:txBody>
            <a:bodyPr wrap="square" lIns="0" tIns="0" rIns="0" bIns="0" rtlCol="0"/>
            <a:lstStyle/>
            <a:p>
              <a:endParaRPr/>
            </a:p>
          </p:txBody>
        </p:sp>
        <p:sp>
          <p:nvSpPr>
            <p:cNvPr id="54" name="object 54"/>
            <p:cNvSpPr/>
            <p:nvPr/>
          </p:nvSpPr>
          <p:spPr>
            <a:xfrm>
              <a:off x="8426196" y="5747004"/>
              <a:ext cx="850392" cy="502920"/>
            </a:xfrm>
            <a:prstGeom prst="rect">
              <a:avLst/>
            </a:prstGeom>
            <a:blipFill>
              <a:blip r:embed="rId50" cstate="print"/>
              <a:stretch>
                <a:fillRect/>
              </a:stretch>
            </a:blipFill>
          </p:spPr>
          <p:txBody>
            <a:bodyPr wrap="square" lIns="0" tIns="0" rIns="0" bIns="0" rtlCol="0"/>
            <a:lstStyle/>
            <a:p>
              <a:endParaRPr/>
            </a:p>
          </p:txBody>
        </p:sp>
        <p:sp>
          <p:nvSpPr>
            <p:cNvPr id="55" name="object 55"/>
            <p:cNvSpPr/>
            <p:nvPr/>
          </p:nvSpPr>
          <p:spPr>
            <a:xfrm>
              <a:off x="9491472" y="5876543"/>
              <a:ext cx="1109472" cy="359664"/>
            </a:xfrm>
            <a:prstGeom prst="rect">
              <a:avLst/>
            </a:prstGeom>
            <a:blipFill>
              <a:blip r:embed="rId51" cstate="print"/>
              <a:stretch>
                <a:fillRect/>
              </a:stretch>
            </a:blipFill>
          </p:spPr>
          <p:txBody>
            <a:bodyPr wrap="square" lIns="0" tIns="0" rIns="0" bIns="0" rtlCol="0"/>
            <a:lstStyle/>
            <a:p>
              <a:endParaRPr/>
            </a:p>
          </p:txBody>
        </p:sp>
        <p:sp>
          <p:nvSpPr>
            <p:cNvPr id="56" name="object 56"/>
            <p:cNvSpPr/>
            <p:nvPr/>
          </p:nvSpPr>
          <p:spPr>
            <a:xfrm>
              <a:off x="11077956" y="5062727"/>
              <a:ext cx="425196" cy="426720"/>
            </a:xfrm>
            <a:prstGeom prst="rect">
              <a:avLst/>
            </a:prstGeom>
            <a:blipFill>
              <a:blip r:embed="rId52" cstate="print"/>
              <a:stretch>
                <a:fillRect/>
              </a:stretch>
            </a:blipFill>
          </p:spPr>
          <p:txBody>
            <a:bodyPr wrap="square" lIns="0" tIns="0" rIns="0" bIns="0" rtlCol="0"/>
            <a:lstStyle/>
            <a:p>
              <a:endParaRPr/>
            </a:p>
          </p:txBody>
        </p:sp>
        <p:sp>
          <p:nvSpPr>
            <p:cNvPr id="57" name="object 57"/>
            <p:cNvSpPr/>
            <p:nvPr/>
          </p:nvSpPr>
          <p:spPr>
            <a:xfrm>
              <a:off x="9925812" y="5071872"/>
              <a:ext cx="655320" cy="408431"/>
            </a:xfrm>
            <a:prstGeom prst="rect">
              <a:avLst/>
            </a:prstGeom>
            <a:blipFill>
              <a:blip r:embed="rId53" cstate="print"/>
              <a:stretch>
                <a:fillRect/>
              </a:stretch>
            </a:blipFill>
          </p:spPr>
          <p:txBody>
            <a:bodyPr wrap="square" lIns="0" tIns="0" rIns="0" bIns="0" rtlCol="0"/>
            <a:lstStyle/>
            <a:p>
              <a:endParaRPr/>
            </a:p>
          </p:txBody>
        </p:sp>
      </p:grpSp>
      <p:sp>
        <p:nvSpPr>
          <p:cNvPr id="58" name="object 58"/>
          <p:cNvSpPr txBox="1"/>
          <p:nvPr/>
        </p:nvSpPr>
        <p:spPr>
          <a:xfrm>
            <a:off x="342391" y="1318386"/>
            <a:ext cx="265239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Selected Direct</a:t>
            </a:r>
            <a:r>
              <a:rPr sz="1600" b="1" spc="-60" dirty="0">
                <a:latin typeface="Arial"/>
                <a:cs typeface="Arial"/>
              </a:rPr>
              <a:t> </a:t>
            </a:r>
            <a:r>
              <a:rPr sz="1600" b="1" spc="-10" dirty="0">
                <a:latin typeface="Arial"/>
                <a:cs typeface="Arial"/>
              </a:rPr>
              <a:t>Advertisers</a:t>
            </a:r>
            <a:endParaRPr sz="1600">
              <a:latin typeface="Arial"/>
              <a:cs typeface="Arial"/>
            </a:endParaRPr>
          </a:p>
        </p:txBody>
      </p:sp>
      <p:sp>
        <p:nvSpPr>
          <p:cNvPr id="59" name="object 59"/>
          <p:cNvSpPr txBox="1">
            <a:spLocks noGrp="1"/>
          </p:cNvSpPr>
          <p:nvPr>
            <p:ph type="title"/>
          </p:nvPr>
        </p:nvSpPr>
        <p:spPr>
          <a:xfrm>
            <a:off x="394208" y="349123"/>
            <a:ext cx="5309235" cy="635000"/>
          </a:xfrm>
          <a:prstGeom prst="rect">
            <a:avLst/>
          </a:prstGeom>
        </p:spPr>
        <p:txBody>
          <a:bodyPr vert="horz" wrap="square" lIns="0" tIns="12065" rIns="0" bIns="0" rtlCol="0">
            <a:spAutoFit/>
          </a:bodyPr>
          <a:lstStyle/>
          <a:p>
            <a:pPr marL="12700">
              <a:lnSpc>
                <a:spcPct val="100000"/>
              </a:lnSpc>
              <a:spcBef>
                <a:spcPts val="95"/>
              </a:spcBef>
            </a:pPr>
            <a:r>
              <a:rPr spc="-5" dirty="0"/>
              <a:t>Blue Chip</a:t>
            </a:r>
            <a:r>
              <a:rPr spc="-200" dirty="0"/>
              <a:t> </a:t>
            </a:r>
            <a:r>
              <a:rPr spc="-5" dirty="0"/>
              <a:t>Advertisers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935" y="6399276"/>
            <a:ext cx="905255" cy="1798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942424" y="0"/>
            <a:ext cx="2249575" cy="98145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58190" y="5043677"/>
            <a:ext cx="2425065" cy="1061085"/>
          </a:xfrm>
          <a:prstGeom prst="rect">
            <a:avLst/>
          </a:prstGeom>
        </p:spPr>
        <p:txBody>
          <a:bodyPr vert="horz" wrap="square" lIns="0" tIns="12065" rIns="0" bIns="0" rtlCol="0">
            <a:spAutoFit/>
          </a:bodyPr>
          <a:lstStyle/>
          <a:p>
            <a:pPr marL="12700" marR="5080">
              <a:lnSpc>
                <a:spcPct val="100000"/>
              </a:lnSpc>
              <a:spcBef>
                <a:spcPts val="95"/>
              </a:spcBef>
            </a:pPr>
            <a:r>
              <a:rPr sz="3400" b="1" spc="-5" dirty="0">
                <a:latin typeface="Arial"/>
                <a:cs typeface="Arial"/>
              </a:rPr>
              <a:t>Investing</a:t>
            </a:r>
            <a:r>
              <a:rPr sz="3400" b="1" spc="-50" dirty="0">
                <a:latin typeface="Arial"/>
                <a:cs typeface="Arial"/>
              </a:rPr>
              <a:t> </a:t>
            </a:r>
            <a:r>
              <a:rPr sz="3400" b="1" spc="-5" dirty="0">
                <a:latin typeface="Arial"/>
                <a:cs typeface="Arial"/>
              </a:rPr>
              <a:t>in  people</a:t>
            </a:r>
            <a:endParaRPr sz="3400">
              <a:latin typeface="Arial"/>
              <a:cs typeface="Arial"/>
            </a:endParaRPr>
          </a:p>
        </p:txBody>
      </p:sp>
      <p:sp>
        <p:nvSpPr>
          <p:cNvPr id="5" name="object 5"/>
          <p:cNvSpPr txBox="1"/>
          <p:nvPr/>
        </p:nvSpPr>
        <p:spPr>
          <a:xfrm>
            <a:off x="3326384" y="5033009"/>
            <a:ext cx="2552065" cy="848360"/>
          </a:xfrm>
          <a:prstGeom prst="rect">
            <a:avLst/>
          </a:prstGeom>
        </p:spPr>
        <p:txBody>
          <a:bodyPr vert="horz" wrap="square" lIns="0" tIns="104140" rIns="0" bIns="0" rtlCol="0">
            <a:spAutoFit/>
          </a:bodyPr>
          <a:lstStyle/>
          <a:p>
            <a:pPr marL="12700">
              <a:lnSpc>
                <a:spcPct val="100000"/>
              </a:lnSpc>
              <a:spcBef>
                <a:spcPts val="820"/>
              </a:spcBef>
            </a:pPr>
            <a:r>
              <a:rPr sz="1200" b="1" spc="-5" dirty="0">
                <a:latin typeface="Arial"/>
                <a:cs typeface="Arial"/>
              </a:rPr>
              <a:t>1400+</a:t>
            </a:r>
            <a:r>
              <a:rPr sz="1200" b="1" spc="-45" dirty="0">
                <a:latin typeface="Arial"/>
                <a:cs typeface="Arial"/>
              </a:rPr>
              <a:t> </a:t>
            </a:r>
            <a:r>
              <a:rPr sz="1200" b="1" spc="-5" dirty="0">
                <a:latin typeface="Arial"/>
                <a:cs typeface="Arial"/>
              </a:rPr>
              <a:t>employees</a:t>
            </a:r>
            <a:endParaRPr sz="1200">
              <a:latin typeface="Arial"/>
              <a:cs typeface="Arial"/>
            </a:endParaRPr>
          </a:p>
          <a:p>
            <a:pPr marL="12700" marR="5080">
              <a:lnSpc>
                <a:spcPct val="150000"/>
              </a:lnSpc>
            </a:pPr>
            <a:r>
              <a:rPr sz="1200" spc="-5" dirty="0">
                <a:latin typeface="Arial"/>
                <a:cs typeface="Arial"/>
              </a:rPr>
              <a:t>across </a:t>
            </a:r>
            <a:r>
              <a:rPr sz="1200" dirty="0">
                <a:latin typeface="Arial"/>
                <a:cs typeface="Arial"/>
              </a:rPr>
              <a:t>the </a:t>
            </a:r>
            <a:r>
              <a:rPr sz="1200" spc="-10" dirty="0">
                <a:latin typeface="Arial"/>
                <a:cs typeface="Arial"/>
              </a:rPr>
              <a:t>world </a:t>
            </a:r>
            <a:r>
              <a:rPr sz="1200" spc="-5" dirty="0">
                <a:latin typeface="Arial"/>
                <a:cs typeface="Arial"/>
              </a:rPr>
              <a:t>split into agile </a:t>
            </a:r>
            <a:r>
              <a:rPr sz="1200" dirty="0">
                <a:latin typeface="Arial"/>
                <a:cs typeface="Arial"/>
              </a:rPr>
              <a:t>teams  </a:t>
            </a:r>
            <a:r>
              <a:rPr sz="1200" spc="-5" dirty="0">
                <a:latin typeface="Arial"/>
                <a:cs typeface="Arial"/>
              </a:rPr>
              <a:t>with skill-depth across</a:t>
            </a:r>
            <a:r>
              <a:rPr sz="1200" spc="-25" dirty="0">
                <a:latin typeface="Arial"/>
                <a:cs typeface="Arial"/>
              </a:rPr>
              <a:t> </a:t>
            </a:r>
            <a:r>
              <a:rPr sz="1200" spc="-5" dirty="0">
                <a:latin typeface="Arial"/>
                <a:cs typeface="Arial"/>
              </a:rPr>
              <a:t>functions</a:t>
            </a:r>
            <a:endParaRPr sz="1200">
              <a:latin typeface="Arial"/>
              <a:cs typeface="Arial"/>
            </a:endParaRPr>
          </a:p>
        </p:txBody>
      </p:sp>
      <p:sp>
        <p:nvSpPr>
          <p:cNvPr id="6" name="object 6"/>
          <p:cNvSpPr txBox="1"/>
          <p:nvPr/>
        </p:nvSpPr>
        <p:spPr>
          <a:xfrm>
            <a:off x="6137275" y="5033009"/>
            <a:ext cx="2516505" cy="848360"/>
          </a:xfrm>
          <a:prstGeom prst="rect">
            <a:avLst/>
          </a:prstGeom>
        </p:spPr>
        <p:txBody>
          <a:bodyPr vert="horz" wrap="square" lIns="0" tIns="12700" rIns="0" bIns="0" rtlCol="0">
            <a:spAutoFit/>
          </a:bodyPr>
          <a:lstStyle/>
          <a:p>
            <a:pPr marL="12700" marR="5080">
              <a:lnSpc>
                <a:spcPct val="150000"/>
              </a:lnSpc>
              <a:spcBef>
                <a:spcPts val="100"/>
              </a:spcBef>
            </a:pPr>
            <a:r>
              <a:rPr sz="1200" b="1" spc="-5" dirty="0">
                <a:latin typeface="Arial"/>
                <a:cs typeface="Arial"/>
              </a:rPr>
              <a:t>700+ </a:t>
            </a:r>
            <a:r>
              <a:rPr sz="1200" b="1" dirty="0">
                <a:latin typeface="Arial"/>
                <a:cs typeface="Arial"/>
              </a:rPr>
              <a:t>world-class engineers  </a:t>
            </a:r>
            <a:r>
              <a:rPr sz="1200" spc="-5" dirty="0">
                <a:latin typeface="Arial"/>
                <a:cs typeface="Arial"/>
              </a:rPr>
              <a:t>exclusively dedicated </a:t>
            </a:r>
            <a:r>
              <a:rPr sz="1200" dirty="0">
                <a:latin typeface="Arial"/>
                <a:cs typeface="Arial"/>
              </a:rPr>
              <a:t>to </a:t>
            </a:r>
            <a:r>
              <a:rPr sz="1200" spc="-5" dirty="0">
                <a:latin typeface="Arial"/>
                <a:cs typeface="Arial"/>
              </a:rPr>
              <a:t>bettering</a:t>
            </a:r>
            <a:r>
              <a:rPr sz="1200" spc="-70" dirty="0">
                <a:latin typeface="Arial"/>
                <a:cs typeface="Arial"/>
              </a:rPr>
              <a:t> </a:t>
            </a:r>
            <a:r>
              <a:rPr sz="1200" dirty="0">
                <a:latin typeface="Arial"/>
                <a:cs typeface="Arial"/>
              </a:rPr>
              <a:t>the  future of</a:t>
            </a:r>
            <a:r>
              <a:rPr sz="1200" spc="-40" dirty="0">
                <a:latin typeface="Arial"/>
                <a:cs typeface="Arial"/>
              </a:rPr>
              <a:t> </a:t>
            </a:r>
            <a:r>
              <a:rPr sz="1200" dirty="0">
                <a:latin typeface="Arial"/>
                <a:cs typeface="Arial"/>
              </a:rPr>
              <a:t>AdTech</a:t>
            </a:r>
            <a:endParaRPr sz="1200">
              <a:latin typeface="Arial"/>
              <a:cs typeface="Arial"/>
            </a:endParaRPr>
          </a:p>
        </p:txBody>
      </p:sp>
      <p:sp>
        <p:nvSpPr>
          <p:cNvPr id="7" name="object 7"/>
          <p:cNvSpPr txBox="1"/>
          <p:nvPr/>
        </p:nvSpPr>
        <p:spPr>
          <a:xfrm>
            <a:off x="8915145" y="5043377"/>
            <a:ext cx="2729865" cy="1123950"/>
          </a:xfrm>
          <a:prstGeom prst="rect">
            <a:avLst/>
          </a:prstGeom>
        </p:spPr>
        <p:txBody>
          <a:bodyPr vert="horz" wrap="square" lIns="0" tIns="13335" rIns="0" bIns="0" rtlCol="0">
            <a:spAutoFit/>
          </a:bodyPr>
          <a:lstStyle/>
          <a:p>
            <a:pPr marL="12700" marR="5080">
              <a:lnSpc>
                <a:spcPct val="150100"/>
              </a:lnSpc>
              <a:spcBef>
                <a:spcPts val="105"/>
              </a:spcBef>
            </a:pPr>
            <a:r>
              <a:rPr sz="1200" b="1" dirty="0">
                <a:latin typeface="Arial"/>
                <a:cs typeface="Arial"/>
              </a:rPr>
              <a:t>Regularly compared </a:t>
            </a:r>
            <a:r>
              <a:rPr sz="1200" b="1" spc="-5" dirty="0">
                <a:latin typeface="Arial"/>
                <a:cs typeface="Arial"/>
              </a:rPr>
              <a:t>to </a:t>
            </a:r>
            <a:r>
              <a:rPr sz="1200" b="1" dirty="0">
                <a:latin typeface="Arial"/>
                <a:cs typeface="Arial"/>
              </a:rPr>
              <a:t>Google</a:t>
            </a:r>
            <a:r>
              <a:rPr sz="1200" dirty="0">
                <a:latin typeface="Arial"/>
                <a:cs typeface="Arial"/>
              </a:rPr>
              <a:t>,  </a:t>
            </a:r>
            <a:r>
              <a:rPr sz="1200" spc="-5" dirty="0">
                <a:latin typeface="Arial"/>
                <a:cs typeface="Arial"/>
              </a:rPr>
              <a:t>Microsoft, Facebook and Amazon </a:t>
            </a:r>
            <a:r>
              <a:rPr sz="1200" dirty="0">
                <a:latin typeface="Arial"/>
                <a:cs typeface="Arial"/>
              </a:rPr>
              <a:t>for  recruitment </a:t>
            </a:r>
            <a:r>
              <a:rPr sz="1200" spc="-5" dirty="0">
                <a:latin typeface="Arial"/>
                <a:cs typeface="Arial"/>
              </a:rPr>
              <a:t>and employer</a:t>
            </a:r>
            <a:r>
              <a:rPr sz="1200" spc="-85" dirty="0">
                <a:latin typeface="Arial"/>
                <a:cs typeface="Arial"/>
              </a:rPr>
              <a:t> </a:t>
            </a:r>
            <a:r>
              <a:rPr sz="1200" spc="-5" dirty="0">
                <a:latin typeface="Arial"/>
                <a:cs typeface="Arial"/>
              </a:rPr>
              <a:t>attractiveness  in</a:t>
            </a:r>
            <a:r>
              <a:rPr sz="1200" spc="-15" dirty="0">
                <a:latin typeface="Arial"/>
                <a:cs typeface="Arial"/>
              </a:rPr>
              <a:t> </a:t>
            </a:r>
            <a:r>
              <a:rPr sz="1200" dirty="0">
                <a:latin typeface="Arial"/>
                <a:cs typeface="Arial"/>
              </a:rPr>
              <a:t>India</a:t>
            </a:r>
            <a:endParaRPr sz="1200">
              <a:latin typeface="Arial"/>
              <a:cs typeface="Arial"/>
            </a:endParaRPr>
          </a:p>
        </p:txBody>
      </p:sp>
      <p:grpSp>
        <p:nvGrpSpPr>
          <p:cNvPr id="8" name="object 8"/>
          <p:cNvGrpSpPr/>
          <p:nvPr/>
        </p:nvGrpSpPr>
        <p:grpSpPr>
          <a:xfrm>
            <a:off x="647700" y="995172"/>
            <a:ext cx="11244580" cy="3657600"/>
            <a:chOff x="647700" y="995172"/>
            <a:chExt cx="11244580" cy="3657600"/>
          </a:xfrm>
        </p:grpSpPr>
        <p:sp>
          <p:nvSpPr>
            <p:cNvPr id="9" name="object 9"/>
            <p:cNvSpPr/>
            <p:nvPr/>
          </p:nvSpPr>
          <p:spPr>
            <a:xfrm>
              <a:off x="11457431" y="2229611"/>
              <a:ext cx="434340" cy="434340"/>
            </a:xfrm>
            <a:custGeom>
              <a:avLst/>
              <a:gdLst/>
              <a:ahLst/>
              <a:cxnLst/>
              <a:rect l="l" t="t" r="r" b="b"/>
              <a:pathLst>
                <a:path w="434340" h="434339">
                  <a:moveTo>
                    <a:pt x="217170" y="0"/>
                  </a:moveTo>
                  <a:lnTo>
                    <a:pt x="167391" y="5738"/>
                  </a:lnTo>
                  <a:lnTo>
                    <a:pt x="121686" y="22082"/>
                  </a:lnTo>
                  <a:lnTo>
                    <a:pt x="81362" y="47726"/>
                  </a:lnTo>
                  <a:lnTo>
                    <a:pt x="47726" y="81362"/>
                  </a:lnTo>
                  <a:lnTo>
                    <a:pt x="22082" y="121686"/>
                  </a:lnTo>
                  <a:lnTo>
                    <a:pt x="5738" y="167391"/>
                  </a:lnTo>
                  <a:lnTo>
                    <a:pt x="0" y="217170"/>
                  </a:lnTo>
                  <a:lnTo>
                    <a:pt x="5738" y="266948"/>
                  </a:lnTo>
                  <a:lnTo>
                    <a:pt x="22082" y="312653"/>
                  </a:lnTo>
                  <a:lnTo>
                    <a:pt x="47726" y="352977"/>
                  </a:lnTo>
                  <a:lnTo>
                    <a:pt x="81362" y="386613"/>
                  </a:lnTo>
                  <a:lnTo>
                    <a:pt x="121686" y="412257"/>
                  </a:lnTo>
                  <a:lnTo>
                    <a:pt x="167391" y="428601"/>
                  </a:lnTo>
                  <a:lnTo>
                    <a:pt x="217170" y="434339"/>
                  </a:lnTo>
                  <a:lnTo>
                    <a:pt x="266948" y="428601"/>
                  </a:lnTo>
                  <a:lnTo>
                    <a:pt x="312653" y="412257"/>
                  </a:lnTo>
                  <a:lnTo>
                    <a:pt x="352977" y="386613"/>
                  </a:lnTo>
                  <a:lnTo>
                    <a:pt x="386613" y="352977"/>
                  </a:lnTo>
                  <a:lnTo>
                    <a:pt x="412257" y="312653"/>
                  </a:lnTo>
                  <a:lnTo>
                    <a:pt x="428601" y="266948"/>
                  </a:lnTo>
                  <a:lnTo>
                    <a:pt x="434340" y="217170"/>
                  </a:lnTo>
                  <a:lnTo>
                    <a:pt x="428601" y="167391"/>
                  </a:lnTo>
                  <a:lnTo>
                    <a:pt x="412257" y="121686"/>
                  </a:lnTo>
                  <a:lnTo>
                    <a:pt x="386613" y="81362"/>
                  </a:lnTo>
                  <a:lnTo>
                    <a:pt x="352977" y="47726"/>
                  </a:lnTo>
                  <a:lnTo>
                    <a:pt x="312653" y="22082"/>
                  </a:lnTo>
                  <a:lnTo>
                    <a:pt x="266948" y="5738"/>
                  </a:lnTo>
                  <a:lnTo>
                    <a:pt x="217170" y="0"/>
                  </a:lnTo>
                  <a:close/>
                </a:path>
              </a:pathLst>
            </a:custGeom>
            <a:solidFill>
              <a:srgbClr val="FF4D62"/>
            </a:solidFill>
          </p:spPr>
          <p:txBody>
            <a:bodyPr wrap="square" lIns="0" tIns="0" rIns="0" bIns="0" rtlCol="0"/>
            <a:lstStyle/>
            <a:p>
              <a:endParaRPr/>
            </a:p>
          </p:txBody>
        </p:sp>
        <p:sp>
          <p:nvSpPr>
            <p:cNvPr id="10" name="object 10"/>
            <p:cNvSpPr/>
            <p:nvPr/>
          </p:nvSpPr>
          <p:spPr>
            <a:xfrm>
              <a:off x="9044940" y="1046988"/>
              <a:ext cx="2793492" cy="359511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47700" y="995172"/>
              <a:ext cx="2843783" cy="36576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477767" y="999744"/>
              <a:ext cx="5588508" cy="3593591"/>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28601"/>
            <a:ext cx="7750683" cy="1120178"/>
          </a:xfrm>
          <a:prstGeom prst="rect">
            <a:avLst/>
          </a:prstGeom>
        </p:spPr>
        <p:txBody>
          <a:bodyPr vert="horz" wrap="square" lIns="0" tIns="12065" rIns="0" bIns="0" rtlCol="0">
            <a:spAutoFit/>
          </a:bodyPr>
          <a:lstStyle/>
          <a:p>
            <a:pPr marL="12700">
              <a:lnSpc>
                <a:spcPct val="100000"/>
              </a:lnSpc>
              <a:spcBef>
                <a:spcPts val="95"/>
              </a:spcBef>
            </a:pPr>
            <a:r>
              <a:rPr spc="-5" dirty="0"/>
              <a:t>Recruiting </a:t>
            </a:r>
            <a:r>
              <a:rPr spc="-105" dirty="0"/>
              <a:t>Top</a:t>
            </a:r>
            <a:r>
              <a:rPr spc="5" dirty="0"/>
              <a:t> </a:t>
            </a:r>
            <a:r>
              <a:rPr spc="-55" dirty="0"/>
              <a:t>Talent</a:t>
            </a:r>
          </a:p>
          <a:p>
            <a:pPr marL="16510">
              <a:lnSpc>
                <a:spcPct val="100000"/>
              </a:lnSpc>
              <a:spcBef>
                <a:spcPts val="25"/>
              </a:spcBef>
            </a:pPr>
            <a:br>
              <a:rPr lang="en-US" sz="1600" b="0" spc="-5" dirty="0">
                <a:latin typeface="Arial"/>
                <a:cs typeface="Arial"/>
              </a:rPr>
            </a:br>
            <a:r>
              <a:rPr sz="1600" b="0" spc="-5" dirty="0">
                <a:latin typeface="Arial"/>
                <a:cs typeface="Arial"/>
              </a:rPr>
              <a:t>Under our recruitment brand name, Directi, </a:t>
            </a:r>
            <a:r>
              <a:rPr sz="1600" b="0" spc="-15" dirty="0">
                <a:latin typeface="Arial"/>
                <a:cs typeface="Arial"/>
              </a:rPr>
              <a:t>we </a:t>
            </a:r>
            <a:r>
              <a:rPr sz="1600" b="0" spc="-5" dirty="0">
                <a:latin typeface="Arial"/>
                <a:cs typeface="Arial"/>
              </a:rPr>
              <a:t>compete and </a:t>
            </a:r>
            <a:r>
              <a:rPr sz="1600" b="0" spc="-10" dirty="0">
                <a:latin typeface="Arial"/>
                <a:cs typeface="Arial"/>
              </a:rPr>
              <a:t>win </a:t>
            </a:r>
            <a:r>
              <a:rPr sz="1600" b="0" spc="-5" dirty="0">
                <a:latin typeface="Arial"/>
                <a:cs typeface="Arial"/>
              </a:rPr>
              <a:t>for top global</a:t>
            </a:r>
            <a:r>
              <a:rPr sz="1600" b="0" spc="280" dirty="0">
                <a:latin typeface="Arial"/>
                <a:cs typeface="Arial"/>
              </a:rPr>
              <a:t> </a:t>
            </a:r>
            <a:r>
              <a:rPr sz="1600" b="0" spc="-5" dirty="0">
                <a:latin typeface="Arial"/>
                <a:cs typeface="Arial"/>
              </a:rPr>
              <a:t>talent</a:t>
            </a:r>
            <a:endParaRPr sz="1600" dirty="0">
              <a:latin typeface="Arial"/>
              <a:cs typeface="Arial"/>
            </a:endParaRPr>
          </a:p>
        </p:txBody>
      </p:sp>
      <p:sp>
        <p:nvSpPr>
          <p:cNvPr id="3" name="object 3"/>
          <p:cNvSpPr/>
          <p:nvPr/>
        </p:nvSpPr>
        <p:spPr>
          <a:xfrm>
            <a:off x="460463" y="1473708"/>
            <a:ext cx="6924840" cy="3881628"/>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7575795" y="1471930"/>
            <a:ext cx="4147820" cy="3925570"/>
            <a:chOff x="7575795" y="1471930"/>
            <a:chExt cx="4147820" cy="3925570"/>
          </a:xfrm>
        </p:grpSpPr>
        <p:sp>
          <p:nvSpPr>
            <p:cNvPr id="5" name="object 5"/>
            <p:cNvSpPr/>
            <p:nvPr/>
          </p:nvSpPr>
          <p:spPr>
            <a:xfrm>
              <a:off x="7575795" y="1472178"/>
              <a:ext cx="4147582" cy="392507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600188" y="1478280"/>
              <a:ext cx="4101465" cy="3877310"/>
            </a:xfrm>
            <a:custGeom>
              <a:avLst/>
              <a:gdLst/>
              <a:ahLst/>
              <a:cxnLst/>
              <a:rect l="l" t="t" r="r" b="b"/>
              <a:pathLst>
                <a:path w="4101465" h="3877310">
                  <a:moveTo>
                    <a:pt x="4101084" y="0"/>
                  </a:moveTo>
                  <a:lnTo>
                    <a:pt x="0" y="0"/>
                  </a:lnTo>
                  <a:lnTo>
                    <a:pt x="0" y="3877055"/>
                  </a:lnTo>
                  <a:lnTo>
                    <a:pt x="4101084" y="3877055"/>
                  </a:lnTo>
                  <a:lnTo>
                    <a:pt x="4101084" y="0"/>
                  </a:lnTo>
                  <a:close/>
                </a:path>
              </a:pathLst>
            </a:custGeom>
            <a:solidFill>
              <a:srgbClr val="FFFFFF"/>
            </a:solidFill>
          </p:spPr>
          <p:txBody>
            <a:bodyPr wrap="square" lIns="0" tIns="0" rIns="0" bIns="0" rtlCol="0"/>
            <a:lstStyle/>
            <a:p>
              <a:endParaRPr/>
            </a:p>
          </p:txBody>
        </p:sp>
        <p:sp>
          <p:nvSpPr>
            <p:cNvPr id="7" name="object 7"/>
            <p:cNvSpPr/>
            <p:nvPr/>
          </p:nvSpPr>
          <p:spPr>
            <a:xfrm>
              <a:off x="7600188" y="1478280"/>
              <a:ext cx="4101465" cy="3877310"/>
            </a:xfrm>
            <a:custGeom>
              <a:avLst/>
              <a:gdLst/>
              <a:ahLst/>
              <a:cxnLst/>
              <a:rect l="l" t="t" r="r" b="b"/>
              <a:pathLst>
                <a:path w="4101465" h="3877310">
                  <a:moveTo>
                    <a:pt x="0" y="3877055"/>
                  </a:moveTo>
                  <a:lnTo>
                    <a:pt x="4101084" y="3877055"/>
                  </a:lnTo>
                  <a:lnTo>
                    <a:pt x="4101084" y="0"/>
                  </a:lnTo>
                  <a:lnTo>
                    <a:pt x="0" y="0"/>
                  </a:lnTo>
                  <a:lnTo>
                    <a:pt x="0" y="3877055"/>
                  </a:lnTo>
                  <a:close/>
                </a:path>
              </a:pathLst>
            </a:custGeom>
            <a:ln w="12700">
              <a:solidFill>
                <a:srgbClr val="E7E7E6"/>
              </a:solidFill>
            </a:ln>
          </p:spPr>
          <p:txBody>
            <a:bodyPr wrap="square" lIns="0" tIns="0" rIns="0" bIns="0" rtlCol="0"/>
            <a:lstStyle/>
            <a:p>
              <a:endParaRPr/>
            </a:p>
          </p:txBody>
        </p:sp>
        <p:sp>
          <p:nvSpPr>
            <p:cNvPr id="8" name="object 8"/>
            <p:cNvSpPr/>
            <p:nvPr/>
          </p:nvSpPr>
          <p:spPr>
            <a:xfrm>
              <a:off x="7674864" y="1562100"/>
              <a:ext cx="3936491" cy="3793236"/>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1933" y="2977641"/>
            <a:ext cx="3913504" cy="757555"/>
          </a:xfrm>
          <a:prstGeom prst="rect">
            <a:avLst/>
          </a:prstGeom>
        </p:spPr>
        <p:txBody>
          <a:bodyPr vert="horz" wrap="square" lIns="0" tIns="12700" rIns="0" bIns="0" rtlCol="0">
            <a:spAutoFit/>
          </a:bodyPr>
          <a:lstStyle/>
          <a:p>
            <a:pPr marL="12700" marR="5080" indent="-1905" algn="ctr">
              <a:lnSpc>
                <a:spcPct val="100000"/>
              </a:lnSpc>
              <a:spcBef>
                <a:spcPts val="100"/>
              </a:spcBef>
            </a:pPr>
            <a:r>
              <a:rPr sz="1200" spc="-5" dirty="0">
                <a:latin typeface="Arial"/>
                <a:cs typeface="Arial"/>
              </a:rPr>
              <a:t>“Prominent </a:t>
            </a:r>
            <a:r>
              <a:rPr sz="1200" dirty="0">
                <a:latin typeface="Arial"/>
                <a:cs typeface="Arial"/>
              </a:rPr>
              <a:t>recruiters </a:t>
            </a:r>
            <a:r>
              <a:rPr sz="1200" spc="-5" dirty="0">
                <a:latin typeface="Arial"/>
                <a:cs typeface="Arial"/>
              </a:rPr>
              <a:t>in </a:t>
            </a:r>
            <a:r>
              <a:rPr sz="1200" dirty="0">
                <a:latin typeface="Arial"/>
                <a:cs typeface="Arial"/>
              </a:rPr>
              <a:t>the </a:t>
            </a:r>
            <a:r>
              <a:rPr sz="1200" spc="-5" dirty="0">
                <a:latin typeface="Arial"/>
                <a:cs typeface="Arial"/>
              </a:rPr>
              <a:t>technology </a:t>
            </a:r>
            <a:r>
              <a:rPr sz="1200" dirty="0">
                <a:latin typeface="Arial"/>
                <a:cs typeface="Arial"/>
              </a:rPr>
              <a:t>space </a:t>
            </a:r>
            <a:r>
              <a:rPr sz="1200" spc="-5" dirty="0">
                <a:latin typeface="Arial"/>
                <a:cs typeface="Arial"/>
              </a:rPr>
              <a:t>included  Microsoft, Microland, </a:t>
            </a:r>
            <a:r>
              <a:rPr sz="1200" spc="5" dirty="0">
                <a:latin typeface="Arial"/>
                <a:cs typeface="Arial"/>
              </a:rPr>
              <a:t>WNS, </a:t>
            </a:r>
            <a:r>
              <a:rPr sz="1200" spc="-5" dirty="0">
                <a:latin typeface="Arial"/>
                <a:cs typeface="Arial"/>
              </a:rPr>
              <a:t>MindTree, </a:t>
            </a:r>
            <a:r>
              <a:rPr sz="1200" spc="-30" dirty="0">
                <a:latin typeface="Arial"/>
                <a:cs typeface="Arial"/>
              </a:rPr>
              <a:t>Texas</a:t>
            </a:r>
            <a:r>
              <a:rPr sz="1200" spc="-90" dirty="0">
                <a:latin typeface="Arial"/>
                <a:cs typeface="Arial"/>
              </a:rPr>
              <a:t> </a:t>
            </a:r>
            <a:r>
              <a:rPr sz="1200" dirty="0">
                <a:latin typeface="Arial"/>
                <a:cs typeface="Arial"/>
              </a:rPr>
              <a:t>Instruments,  Sutherland Global, </a:t>
            </a:r>
            <a:r>
              <a:rPr sz="1200" spc="-5" dirty="0">
                <a:latin typeface="Arial"/>
                <a:cs typeface="Arial"/>
              </a:rPr>
              <a:t>Walmart </a:t>
            </a:r>
            <a:r>
              <a:rPr sz="1200" dirty="0">
                <a:latin typeface="Arial"/>
                <a:cs typeface="Arial"/>
              </a:rPr>
              <a:t>Labs, Lenovo, </a:t>
            </a:r>
            <a:r>
              <a:rPr sz="1200" spc="-5" dirty="0">
                <a:latin typeface="Arial"/>
                <a:cs typeface="Arial"/>
              </a:rPr>
              <a:t>Juniper  Networks and Directi </a:t>
            </a:r>
            <a:r>
              <a:rPr sz="1200" dirty="0">
                <a:latin typeface="Arial"/>
                <a:cs typeface="Arial"/>
              </a:rPr>
              <a:t>among</a:t>
            </a:r>
            <a:r>
              <a:rPr sz="1200" spc="-60" dirty="0">
                <a:latin typeface="Arial"/>
                <a:cs typeface="Arial"/>
              </a:rPr>
              <a:t> </a:t>
            </a:r>
            <a:r>
              <a:rPr sz="1200" dirty="0">
                <a:latin typeface="Arial"/>
                <a:cs typeface="Arial"/>
              </a:rPr>
              <a:t>others…”</a:t>
            </a:r>
            <a:endParaRPr sz="1200">
              <a:latin typeface="Arial"/>
              <a:cs typeface="Arial"/>
            </a:endParaRPr>
          </a:p>
        </p:txBody>
      </p:sp>
      <p:sp>
        <p:nvSpPr>
          <p:cNvPr id="3" name="object 3"/>
          <p:cNvSpPr/>
          <p:nvPr/>
        </p:nvSpPr>
        <p:spPr>
          <a:xfrm>
            <a:off x="600455" y="2706623"/>
            <a:ext cx="507491" cy="5090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45705" y="1937286"/>
            <a:ext cx="1777502" cy="76042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98234" y="2977641"/>
            <a:ext cx="3935729" cy="757555"/>
          </a:xfrm>
          <a:prstGeom prst="rect">
            <a:avLst/>
          </a:prstGeom>
        </p:spPr>
        <p:txBody>
          <a:bodyPr vert="horz" wrap="square" lIns="0" tIns="12700" rIns="0" bIns="0" rtlCol="0">
            <a:spAutoFit/>
          </a:bodyPr>
          <a:lstStyle/>
          <a:p>
            <a:pPr marL="12700" marR="5080" algn="ctr">
              <a:lnSpc>
                <a:spcPct val="100000"/>
              </a:lnSpc>
              <a:spcBef>
                <a:spcPts val="100"/>
              </a:spcBef>
            </a:pPr>
            <a:r>
              <a:rPr sz="1200" spc="-5" dirty="0">
                <a:latin typeface="Arial"/>
                <a:cs typeface="Arial"/>
              </a:rPr>
              <a:t>“Flipkart was </a:t>
            </a:r>
            <a:r>
              <a:rPr sz="1200" dirty="0">
                <a:latin typeface="Arial"/>
                <a:cs typeface="Arial"/>
              </a:rPr>
              <a:t>the second </a:t>
            </a:r>
            <a:r>
              <a:rPr sz="1200" spc="-5" dirty="0">
                <a:latin typeface="Arial"/>
                <a:cs typeface="Arial"/>
              </a:rPr>
              <a:t>highest </a:t>
            </a:r>
            <a:r>
              <a:rPr sz="1200" dirty="0">
                <a:latin typeface="Arial"/>
                <a:cs typeface="Arial"/>
              </a:rPr>
              <a:t>recruiter </a:t>
            </a:r>
            <a:r>
              <a:rPr sz="1200" spc="-10" dirty="0">
                <a:latin typeface="Arial"/>
                <a:cs typeface="Arial"/>
              </a:rPr>
              <a:t>with </a:t>
            </a:r>
            <a:r>
              <a:rPr sz="1200" dirty="0">
                <a:latin typeface="Arial"/>
                <a:cs typeface="Arial"/>
              </a:rPr>
              <a:t>six offers</a:t>
            </a:r>
            <a:r>
              <a:rPr sz="1200" spc="-114" dirty="0">
                <a:latin typeface="Arial"/>
                <a:cs typeface="Arial"/>
              </a:rPr>
              <a:t> </a:t>
            </a:r>
            <a:r>
              <a:rPr sz="1200" dirty="0">
                <a:latin typeface="Arial"/>
                <a:cs typeface="Arial"/>
              </a:rPr>
              <a:t>at  </a:t>
            </a:r>
            <a:r>
              <a:rPr sz="1200" spc="-5" dirty="0">
                <a:latin typeface="Arial"/>
                <a:cs typeface="Arial"/>
              </a:rPr>
              <a:t>Rs 14 lakh each. </a:t>
            </a:r>
            <a:r>
              <a:rPr sz="1200" dirty="0">
                <a:latin typeface="Arial"/>
                <a:cs typeface="Arial"/>
              </a:rPr>
              <a:t>Other major recruiters </a:t>
            </a:r>
            <a:r>
              <a:rPr sz="1200" spc="-5" dirty="0">
                <a:latin typeface="Arial"/>
                <a:cs typeface="Arial"/>
              </a:rPr>
              <a:t>include Oracle,  Directi, </a:t>
            </a:r>
            <a:r>
              <a:rPr sz="1200" dirty="0">
                <a:latin typeface="Arial"/>
                <a:cs typeface="Arial"/>
              </a:rPr>
              <a:t>Deloitte, </a:t>
            </a:r>
            <a:r>
              <a:rPr sz="1200" spc="-5" dirty="0">
                <a:latin typeface="Arial"/>
                <a:cs typeface="Arial"/>
              </a:rPr>
              <a:t>Mu Sigma, Thorogood, </a:t>
            </a:r>
            <a:r>
              <a:rPr sz="1200" dirty="0">
                <a:latin typeface="Arial"/>
                <a:cs typeface="Arial"/>
              </a:rPr>
              <a:t>Futures </a:t>
            </a:r>
            <a:r>
              <a:rPr sz="1200" spc="-5" dirty="0">
                <a:latin typeface="Arial"/>
                <a:cs typeface="Arial"/>
              </a:rPr>
              <a:t>First,  Kuliza </a:t>
            </a:r>
            <a:r>
              <a:rPr sz="1200" spc="-15" dirty="0">
                <a:latin typeface="Arial"/>
                <a:cs typeface="Arial"/>
              </a:rPr>
              <a:t>Technologies </a:t>
            </a:r>
            <a:r>
              <a:rPr sz="1200" dirty="0">
                <a:latin typeface="Arial"/>
                <a:cs typeface="Arial"/>
              </a:rPr>
              <a:t>and </a:t>
            </a:r>
            <a:r>
              <a:rPr sz="1200" spc="-5" dirty="0">
                <a:latin typeface="Arial"/>
                <a:cs typeface="Arial"/>
              </a:rPr>
              <a:t>MAQ</a:t>
            </a:r>
            <a:r>
              <a:rPr sz="1200" spc="-75" dirty="0">
                <a:latin typeface="Arial"/>
                <a:cs typeface="Arial"/>
              </a:rPr>
              <a:t> </a:t>
            </a:r>
            <a:r>
              <a:rPr sz="1200" spc="-5" dirty="0">
                <a:latin typeface="Arial"/>
                <a:cs typeface="Arial"/>
              </a:rPr>
              <a:t>Software.”</a:t>
            </a:r>
            <a:endParaRPr sz="1200">
              <a:latin typeface="Arial"/>
              <a:cs typeface="Arial"/>
            </a:endParaRPr>
          </a:p>
        </p:txBody>
      </p:sp>
      <p:sp>
        <p:nvSpPr>
          <p:cNvPr id="6" name="object 6"/>
          <p:cNvSpPr/>
          <p:nvPr/>
        </p:nvSpPr>
        <p:spPr>
          <a:xfrm>
            <a:off x="5867400" y="2706623"/>
            <a:ext cx="509015" cy="50901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113906" y="1937286"/>
            <a:ext cx="1776523" cy="76042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060805" y="5366080"/>
            <a:ext cx="3675379" cy="757555"/>
          </a:xfrm>
          <a:prstGeom prst="rect">
            <a:avLst/>
          </a:prstGeom>
        </p:spPr>
        <p:txBody>
          <a:bodyPr vert="horz" wrap="square" lIns="0" tIns="12700" rIns="0" bIns="0" rtlCol="0">
            <a:spAutoFit/>
          </a:bodyPr>
          <a:lstStyle/>
          <a:p>
            <a:pPr marL="12700" marR="5080" indent="-1905" algn="ctr">
              <a:lnSpc>
                <a:spcPct val="100000"/>
              </a:lnSpc>
              <a:spcBef>
                <a:spcPts val="100"/>
              </a:spcBef>
            </a:pPr>
            <a:r>
              <a:rPr sz="1200" spc="-5" dirty="0">
                <a:latin typeface="Arial"/>
                <a:cs typeface="Arial"/>
              </a:rPr>
              <a:t>“New recruiters or old recruiters returning </a:t>
            </a:r>
            <a:r>
              <a:rPr sz="1200" dirty="0">
                <a:latin typeface="Arial"/>
                <a:cs typeface="Arial"/>
              </a:rPr>
              <a:t>to campus  </a:t>
            </a:r>
            <a:r>
              <a:rPr sz="1200" spc="-5" dirty="0">
                <a:latin typeface="Arial"/>
                <a:cs typeface="Arial"/>
              </a:rPr>
              <a:t>included </a:t>
            </a:r>
            <a:r>
              <a:rPr sz="1200" dirty="0">
                <a:latin typeface="Arial"/>
                <a:cs typeface="Arial"/>
              </a:rPr>
              <a:t>HSBC </a:t>
            </a:r>
            <a:r>
              <a:rPr sz="1200" spc="-5" dirty="0">
                <a:latin typeface="Arial"/>
                <a:cs typeface="Arial"/>
              </a:rPr>
              <a:t>Markets, Macquarie </a:t>
            </a:r>
            <a:r>
              <a:rPr sz="1200" dirty="0">
                <a:latin typeface="Arial"/>
                <a:cs typeface="Arial"/>
              </a:rPr>
              <a:t>Group, Rocket  Internet, IDG </a:t>
            </a:r>
            <a:r>
              <a:rPr sz="1200" spc="-10" dirty="0">
                <a:latin typeface="Arial"/>
                <a:cs typeface="Arial"/>
              </a:rPr>
              <a:t>Ventures, </a:t>
            </a:r>
            <a:r>
              <a:rPr sz="1200" dirty="0">
                <a:latin typeface="Arial"/>
                <a:cs typeface="Arial"/>
              </a:rPr>
              <a:t>DBS, </a:t>
            </a:r>
            <a:r>
              <a:rPr sz="1200" spc="-5" dirty="0">
                <a:latin typeface="Arial"/>
                <a:cs typeface="Arial"/>
              </a:rPr>
              <a:t>Saint </a:t>
            </a:r>
            <a:r>
              <a:rPr sz="1200" dirty="0">
                <a:latin typeface="Arial"/>
                <a:cs typeface="Arial"/>
              </a:rPr>
              <a:t>Gobain,</a:t>
            </a:r>
            <a:r>
              <a:rPr sz="1200" spc="-85" dirty="0">
                <a:latin typeface="Arial"/>
                <a:cs typeface="Arial"/>
              </a:rPr>
              <a:t> </a:t>
            </a:r>
            <a:r>
              <a:rPr sz="1200" spc="-5" dirty="0">
                <a:latin typeface="Arial"/>
                <a:cs typeface="Arial"/>
              </a:rPr>
              <a:t>Snapdeal,  </a:t>
            </a:r>
            <a:r>
              <a:rPr sz="1200" spc="-10" dirty="0">
                <a:latin typeface="Arial"/>
                <a:cs typeface="Arial"/>
              </a:rPr>
              <a:t>PwC </a:t>
            </a:r>
            <a:r>
              <a:rPr sz="1200" spc="-5" dirty="0">
                <a:latin typeface="Arial"/>
                <a:cs typeface="Arial"/>
              </a:rPr>
              <a:t>Diamond, and</a:t>
            </a:r>
            <a:r>
              <a:rPr sz="1200" spc="-20" dirty="0">
                <a:latin typeface="Arial"/>
                <a:cs typeface="Arial"/>
              </a:rPr>
              <a:t> </a:t>
            </a:r>
            <a:r>
              <a:rPr sz="1200" spc="-5" dirty="0">
                <a:latin typeface="Arial"/>
                <a:cs typeface="Arial"/>
              </a:rPr>
              <a:t>Directi.”</a:t>
            </a:r>
            <a:endParaRPr sz="1200">
              <a:latin typeface="Arial"/>
              <a:cs typeface="Arial"/>
            </a:endParaRPr>
          </a:p>
        </p:txBody>
      </p:sp>
      <p:sp>
        <p:nvSpPr>
          <p:cNvPr id="9" name="object 9"/>
          <p:cNvSpPr/>
          <p:nvPr/>
        </p:nvSpPr>
        <p:spPr>
          <a:xfrm>
            <a:off x="600455" y="5161960"/>
            <a:ext cx="507491" cy="374558"/>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250051" y="5366080"/>
            <a:ext cx="3832225" cy="940435"/>
          </a:xfrm>
          <a:prstGeom prst="rect">
            <a:avLst/>
          </a:prstGeom>
        </p:spPr>
        <p:txBody>
          <a:bodyPr vert="horz" wrap="square" lIns="0" tIns="12700" rIns="0" bIns="0" rtlCol="0">
            <a:spAutoFit/>
          </a:bodyPr>
          <a:lstStyle/>
          <a:p>
            <a:pPr marL="44450">
              <a:lnSpc>
                <a:spcPct val="100000"/>
              </a:lnSpc>
              <a:spcBef>
                <a:spcPts val="100"/>
              </a:spcBef>
            </a:pPr>
            <a:r>
              <a:rPr sz="1200" spc="-5" dirty="0">
                <a:latin typeface="Arial"/>
                <a:cs typeface="Arial"/>
              </a:rPr>
              <a:t>“Others </a:t>
            </a:r>
            <a:r>
              <a:rPr sz="1200" spc="-10" dirty="0">
                <a:latin typeface="Arial"/>
                <a:cs typeface="Arial"/>
              </a:rPr>
              <a:t>who </a:t>
            </a:r>
            <a:r>
              <a:rPr sz="1200" spc="-5" dirty="0">
                <a:latin typeface="Arial"/>
                <a:cs typeface="Arial"/>
              </a:rPr>
              <a:t>have offered </a:t>
            </a:r>
            <a:r>
              <a:rPr sz="1200" dirty="0">
                <a:latin typeface="Arial"/>
                <a:cs typeface="Arial"/>
              </a:rPr>
              <a:t>PPOs, </a:t>
            </a:r>
            <a:r>
              <a:rPr sz="1200" spc="-5" dirty="0">
                <a:latin typeface="Arial"/>
                <a:cs typeface="Arial"/>
              </a:rPr>
              <a:t>include</a:t>
            </a:r>
            <a:r>
              <a:rPr sz="1200" spc="-50" dirty="0">
                <a:latin typeface="Arial"/>
                <a:cs typeface="Arial"/>
              </a:rPr>
              <a:t> </a:t>
            </a:r>
            <a:r>
              <a:rPr sz="1200" spc="-10" dirty="0">
                <a:latin typeface="Arial"/>
                <a:cs typeface="Arial"/>
              </a:rPr>
              <a:t>Schlumberger,</a:t>
            </a:r>
            <a:endParaRPr sz="1200">
              <a:latin typeface="Arial"/>
              <a:cs typeface="Arial"/>
            </a:endParaRPr>
          </a:p>
          <a:p>
            <a:pPr marL="12700" marR="5080" indent="138430">
              <a:lnSpc>
                <a:spcPct val="100000"/>
              </a:lnSpc>
              <a:spcBef>
                <a:spcPts val="5"/>
              </a:spcBef>
            </a:pPr>
            <a:r>
              <a:rPr sz="1200" spc="-5" dirty="0">
                <a:latin typeface="Arial"/>
                <a:cs typeface="Arial"/>
              </a:rPr>
              <a:t>Directi, Adobe, Reliance, Shell </a:t>
            </a:r>
            <a:r>
              <a:rPr sz="1200" spc="-25" dirty="0">
                <a:latin typeface="Arial"/>
                <a:cs typeface="Arial"/>
              </a:rPr>
              <a:t>Technology, </a:t>
            </a:r>
            <a:r>
              <a:rPr sz="1200" spc="-15" dirty="0">
                <a:latin typeface="Arial"/>
                <a:cs typeface="Arial"/>
              </a:rPr>
              <a:t>Cadbury,  </a:t>
            </a:r>
            <a:r>
              <a:rPr sz="1200" spc="-5" dirty="0">
                <a:latin typeface="Arial"/>
                <a:cs typeface="Arial"/>
              </a:rPr>
              <a:t>Qualcomm, </a:t>
            </a:r>
            <a:r>
              <a:rPr sz="1200" dirty="0">
                <a:latin typeface="Arial"/>
                <a:cs typeface="Arial"/>
              </a:rPr>
              <a:t>Deutsche Bank, </a:t>
            </a:r>
            <a:r>
              <a:rPr sz="1200" spc="-5" dirty="0">
                <a:latin typeface="Arial"/>
                <a:cs typeface="Arial"/>
              </a:rPr>
              <a:t>Credit Suisse, </a:t>
            </a:r>
            <a:r>
              <a:rPr sz="1200" dirty="0">
                <a:latin typeface="Arial"/>
                <a:cs typeface="Arial"/>
              </a:rPr>
              <a:t>… </a:t>
            </a:r>
            <a:r>
              <a:rPr sz="1200" spc="-5" dirty="0">
                <a:latin typeface="Arial"/>
                <a:cs typeface="Arial"/>
              </a:rPr>
              <a:t>Samsung,  VMWare, </a:t>
            </a:r>
            <a:r>
              <a:rPr sz="1200" dirty="0">
                <a:latin typeface="Arial"/>
                <a:cs typeface="Arial"/>
              </a:rPr>
              <a:t>… </a:t>
            </a:r>
            <a:r>
              <a:rPr sz="1200" spc="-5" dirty="0">
                <a:latin typeface="Arial"/>
                <a:cs typeface="Arial"/>
              </a:rPr>
              <a:t>LinkedIn, </a:t>
            </a:r>
            <a:r>
              <a:rPr sz="1200" dirty="0">
                <a:latin typeface="Arial"/>
                <a:cs typeface="Arial"/>
              </a:rPr>
              <a:t>… Goldman Sachs </a:t>
            </a:r>
            <a:r>
              <a:rPr sz="1200" spc="-25" dirty="0">
                <a:latin typeface="Arial"/>
                <a:cs typeface="Arial"/>
              </a:rPr>
              <a:t>(Tech)</a:t>
            </a:r>
            <a:r>
              <a:rPr sz="1200" spc="-130" dirty="0">
                <a:latin typeface="Arial"/>
                <a:cs typeface="Arial"/>
              </a:rPr>
              <a:t> </a:t>
            </a:r>
            <a:r>
              <a:rPr sz="1200" spc="-5" dirty="0">
                <a:latin typeface="Arial"/>
                <a:cs typeface="Arial"/>
              </a:rPr>
              <a:t>Intuit,</a:t>
            </a:r>
            <a:endParaRPr sz="1200">
              <a:latin typeface="Arial"/>
              <a:cs typeface="Arial"/>
            </a:endParaRPr>
          </a:p>
          <a:p>
            <a:pPr marL="1112520">
              <a:lnSpc>
                <a:spcPct val="100000"/>
              </a:lnSpc>
            </a:pPr>
            <a:r>
              <a:rPr sz="1200" dirty="0">
                <a:latin typeface="Arial"/>
                <a:cs typeface="Arial"/>
              </a:rPr>
              <a:t>Futures </a:t>
            </a:r>
            <a:r>
              <a:rPr sz="1200" spc="-5" dirty="0">
                <a:latin typeface="Arial"/>
                <a:cs typeface="Arial"/>
              </a:rPr>
              <a:t>First </a:t>
            </a:r>
            <a:r>
              <a:rPr sz="1200" dirty="0">
                <a:latin typeface="Arial"/>
                <a:cs typeface="Arial"/>
              </a:rPr>
              <a:t>and</a:t>
            </a:r>
            <a:r>
              <a:rPr sz="1200" spc="-35" dirty="0">
                <a:latin typeface="Arial"/>
                <a:cs typeface="Arial"/>
              </a:rPr>
              <a:t> </a:t>
            </a:r>
            <a:r>
              <a:rPr sz="1200" dirty="0">
                <a:latin typeface="Arial"/>
                <a:cs typeface="Arial"/>
              </a:rPr>
              <a:t>P&amp;G.”</a:t>
            </a:r>
            <a:endParaRPr sz="1200">
              <a:latin typeface="Arial"/>
              <a:cs typeface="Arial"/>
            </a:endParaRPr>
          </a:p>
        </p:txBody>
      </p:sp>
      <p:grpSp>
        <p:nvGrpSpPr>
          <p:cNvPr id="11" name="object 11"/>
          <p:cNvGrpSpPr/>
          <p:nvPr/>
        </p:nvGrpSpPr>
        <p:grpSpPr>
          <a:xfrm>
            <a:off x="5867400" y="4133088"/>
            <a:ext cx="3942715" cy="1470660"/>
            <a:chOff x="5867400" y="4133088"/>
            <a:chExt cx="3942715" cy="1470660"/>
          </a:xfrm>
        </p:grpSpPr>
        <p:sp>
          <p:nvSpPr>
            <p:cNvPr id="12" name="object 12"/>
            <p:cNvSpPr/>
            <p:nvPr/>
          </p:nvSpPr>
          <p:spPr>
            <a:xfrm>
              <a:off x="5867400" y="5094732"/>
              <a:ext cx="509015" cy="509016"/>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6297168" y="4133088"/>
              <a:ext cx="3512820" cy="961644"/>
            </a:xfrm>
            <a:prstGeom prst="rect">
              <a:avLst/>
            </a:prstGeom>
            <a:blipFill>
              <a:blip r:embed="rId5" cstate="print"/>
              <a:stretch>
                <a:fillRect/>
              </a:stretch>
            </a:blipFill>
          </p:spPr>
          <p:txBody>
            <a:bodyPr wrap="square" lIns="0" tIns="0" rIns="0" bIns="0" rtlCol="0"/>
            <a:lstStyle/>
            <a:p>
              <a:endParaRPr/>
            </a:p>
          </p:txBody>
        </p:sp>
      </p:grpSp>
      <p:sp>
        <p:nvSpPr>
          <p:cNvPr id="14" name="object 14"/>
          <p:cNvSpPr/>
          <p:nvPr/>
        </p:nvSpPr>
        <p:spPr>
          <a:xfrm>
            <a:off x="1211580" y="4520184"/>
            <a:ext cx="3128772" cy="440436"/>
          </a:xfrm>
          <a:prstGeom prst="rect">
            <a:avLst/>
          </a:prstGeom>
          <a:blipFill>
            <a:blip r:embed="rId6" cstate="print"/>
            <a:stretch>
              <a:fillRect/>
            </a:stretch>
          </a:blipFill>
        </p:spPr>
        <p:txBody>
          <a:bodyPr wrap="square" lIns="0" tIns="0" rIns="0" bIns="0" rtlCol="0"/>
          <a:lstStyle/>
          <a:p>
            <a:endParaRPr/>
          </a:p>
        </p:txBody>
      </p:sp>
      <p:sp>
        <p:nvSpPr>
          <p:cNvPr id="15" name="object 15"/>
          <p:cNvSpPr txBox="1"/>
          <p:nvPr/>
        </p:nvSpPr>
        <p:spPr>
          <a:xfrm>
            <a:off x="359460" y="934338"/>
            <a:ext cx="9601835" cy="763671"/>
          </a:xfrm>
          <a:prstGeom prst="rect">
            <a:avLst/>
          </a:prstGeom>
        </p:spPr>
        <p:txBody>
          <a:bodyPr vert="horz" wrap="square" lIns="0" tIns="12065" rIns="0" bIns="0" rtlCol="0">
            <a:spAutoFit/>
          </a:bodyPr>
          <a:lstStyle/>
          <a:p>
            <a:pPr marL="12700">
              <a:lnSpc>
                <a:spcPct val="100000"/>
              </a:lnSpc>
              <a:spcBef>
                <a:spcPts val="95"/>
              </a:spcBef>
            </a:pPr>
            <a:endParaRPr lang="en-US" sz="1600" spc="-5" dirty="0">
              <a:latin typeface="Arial"/>
              <a:cs typeface="Arial"/>
            </a:endParaRPr>
          </a:p>
          <a:p>
            <a:pPr marL="12700">
              <a:lnSpc>
                <a:spcPct val="100000"/>
              </a:lnSpc>
              <a:spcBef>
                <a:spcPts val="95"/>
              </a:spcBef>
            </a:pPr>
            <a:r>
              <a:rPr sz="1600" spc="-5" dirty="0">
                <a:latin typeface="Arial"/>
                <a:cs typeface="Arial"/>
              </a:rPr>
              <a:t>Continually compared by mainstream media to Google, Microsoft, Facebook and Amazon </a:t>
            </a:r>
            <a:r>
              <a:rPr sz="1600" spc="-10" dirty="0">
                <a:latin typeface="Arial"/>
                <a:cs typeface="Arial"/>
              </a:rPr>
              <a:t>with </a:t>
            </a:r>
            <a:r>
              <a:rPr sz="1600" spc="-5" dirty="0">
                <a:latin typeface="Arial"/>
                <a:cs typeface="Arial"/>
              </a:rPr>
              <a:t>regard to</a:t>
            </a:r>
            <a:r>
              <a:rPr sz="1600" spc="220" dirty="0">
                <a:latin typeface="Arial"/>
                <a:cs typeface="Arial"/>
              </a:rPr>
              <a:t> </a:t>
            </a:r>
            <a:r>
              <a:rPr sz="1600" spc="-5" dirty="0">
                <a:latin typeface="Arial"/>
                <a:cs typeface="Arial"/>
              </a:rPr>
              <a:t>its</a:t>
            </a:r>
            <a:endParaRPr sz="1600" dirty="0">
              <a:latin typeface="Arial"/>
              <a:cs typeface="Arial"/>
            </a:endParaRPr>
          </a:p>
          <a:p>
            <a:pPr marL="12700">
              <a:lnSpc>
                <a:spcPct val="100000"/>
              </a:lnSpc>
            </a:pPr>
            <a:r>
              <a:rPr sz="1600" spc="-5" dirty="0">
                <a:latin typeface="Arial"/>
                <a:cs typeface="Arial"/>
              </a:rPr>
              <a:t>people quality and HR practices. Consistently a day 0 or day 1 recruiter on </a:t>
            </a:r>
            <a:r>
              <a:rPr sz="1600" dirty="0">
                <a:latin typeface="Arial"/>
                <a:cs typeface="Arial"/>
              </a:rPr>
              <a:t>top-tier</a:t>
            </a:r>
            <a:r>
              <a:rPr sz="1600" spc="130" dirty="0">
                <a:latin typeface="Arial"/>
                <a:cs typeface="Arial"/>
              </a:rPr>
              <a:t> </a:t>
            </a:r>
            <a:r>
              <a:rPr sz="1600" spc="-5" dirty="0">
                <a:latin typeface="Arial"/>
                <a:cs typeface="Arial"/>
              </a:rPr>
              <a:t>campuses</a:t>
            </a:r>
            <a:endParaRPr sz="1600" dirty="0">
              <a:latin typeface="Arial"/>
              <a:cs typeface="Arial"/>
            </a:endParaRPr>
          </a:p>
        </p:txBody>
      </p:sp>
      <p:sp>
        <p:nvSpPr>
          <p:cNvPr id="16" name="object 16"/>
          <p:cNvSpPr txBox="1">
            <a:spLocks noGrp="1"/>
          </p:cNvSpPr>
          <p:nvPr>
            <p:ph type="title"/>
          </p:nvPr>
        </p:nvSpPr>
        <p:spPr>
          <a:xfrm>
            <a:off x="394208" y="349123"/>
            <a:ext cx="6463792" cy="635000"/>
          </a:xfrm>
          <a:prstGeom prst="rect">
            <a:avLst/>
          </a:prstGeom>
        </p:spPr>
        <p:txBody>
          <a:bodyPr vert="horz" wrap="square" lIns="0" tIns="12065" rIns="0" bIns="0" rtlCol="0">
            <a:spAutoFit/>
          </a:bodyPr>
          <a:lstStyle/>
          <a:p>
            <a:pPr marL="12700">
              <a:lnSpc>
                <a:spcPct val="100000"/>
              </a:lnSpc>
              <a:spcBef>
                <a:spcPts val="95"/>
              </a:spcBef>
            </a:pPr>
            <a:r>
              <a:rPr spc="-5" dirty="0"/>
              <a:t>Recruiting </a:t>
            </a:r>
            <a:r>
              <a:rPr spc="-105" dirty="0"/>
              <a:t>Top</a:t>
            </a:r>
            <a:r>
              <a:rPr spc="-45" dirty="0"/>
              <a:t> </a:t>
            </a:r>
            <a:r>
              <a:rPr spc="-55" dirty="0"/>
              <a:t>Talent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1064" y="176784"/>
            <a:ext cx="11928475" cy="6503034"/>
            <a:chOff x="131064" y="176784"/>
            <a:chExt cx="11928475" cy="6503034"/>
          </a:xfrm>
        </p:grpSpPr>
        <p:sp>
          <p:nvSpPr>
            <p:cNvPr id="3" name="object 3"/>
            <p:cNvSpPr/>
            <p:nvPr/>
          </p:nvSpPr>
          <p:spPr>
            <a:xfrm>
              <a:off x="131064" y="176784"/>
              <a:ext cx="11928347" cy="650290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30707" y="1985759"/>
              <a:ext cx="7559040" cy="382841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64107" y="2488691"/>
              <a:ext cx="6474460" cy="2743200"/>
            </a:xfrm>
            <a:custGeom>
              <a:avLst/>
              <a:gdLst/>
              <a:ahLst/>
              <a:cxnLst/>
              <a:rect l="l" t="t" r="r" b="b"/>
              <a:pathLst>
                <a:path w="6474459" h="2743200">
                  <a:moveTo>
                    <a:pt x="6353428" y="0"/>
                  </a:moveTo>
                  <a:lnTo>
                    <a:pt x="120510" y="0"/>
                  </a:lnTo>
                  <a:lnTo>
                    <a:pt x="73600" y="9473"/>
                  </a:lnTo>
                  <a:lnTo>
                    <a:pt x="35294" y="35305"/>
                  </a:lnTo>
                  <a:lnTo>
                    <a:pt x="9469" y="73616"/>
                  </a:lnTo>
                  <a:lnTo>
                    <a:pt x="0" y="120523"/>
                  </a:lnTo>
                  <a:lnTo>
                    <a:pt x="0" y="2622677"/>
                  </a:lnTo>
                  <a:lnTo>
                    <a:pt x="9469" y="2669583"/>
                  </a:lnTo>
                  <a:lnTo>
                    <a:pt x="35294" y="2707894"/>
                  </a:lnTo>
                  <a:lnTo>
                    <a:pt x="73600" y="2733726"/>
                  </a:lnTo>
                  <a:lnTo>
                    <a:pt x="120510" y="2743200"/>
                  </a:lnTo>
                  <a:lnTo>
                    <a:pt x="6353428" y="2743200"/>
                  </a:lnTo>
                  <a:lnTo>
                    <a:pt x="6400335" y="2733726"/>
                  </a:lnTo>
                  <a:lnTo>
                    <a:pt x="6438645" y="2707894"/>
                  </a:lnTo>
                  <a:lnTo>
                    <a:pt x="6464478" y="2669583"/>
                  </a:lnTo>
                  <a:lnTo>
                    <a:pt x="6473951" y="2622677"/>
                  </a:lnTo>
                  <a:lnTo>
                    <a:pt x="6473951" y="120523"/>
                  </a:lnTo>
                  <a:lnTo>
                    <a:pt x="6464478" y="73616"/>
                  </a:lnTo>
                  <a:lnTo>
                    <a:pt x="6438645" y="35306"/>
                  </a:lnTo>
                  <a:lnTo>
                    <a:pt x="6400335" y="9473"/>
                  </a:lnTo>
                  <a:lnTo>
                    <a:pt x="6353428" y="0"/>
                  </a:lnTo>
                  <a:close/>
                </a:path>
              </a:pathLst>
            </a:custGeom>
            <a:solidFill>
              <a:srgbClr val="EA4653"/>
            </a:solidFill>
          </p:spPr>
          <p:txBody>
            <a:bodyPr wrap="square" lIns="0" tIns="0" rIns="0" bIns="0" rtlCol="0"/>
            <a:lstStyle/>
            <a:p>
              <a:endParaRPr/>
            </a:p>
          </p:txBody>
        </p:sp>
        <p:sp>
          <p:nvSpPr>
            <p:cNvPr id="6" name="object 6"/>
            <p:cNvSpPr/>
            <p:nvPr/>
          </p:nvSpPr>
          <p:spPr>
            <a:xfrm>
              <a:off x="1283207" y="2775204"/>
              <a:ext cx="1639824" cy="332232"/>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1143000" y="3413408"/>
            <a:ext cx="5523231" cy="652743"/>
          </a:xfrm>
          <a:prstGeom prst="rect">
            <a:avLst/>
          </a:prstGeom>
        </p:spPr>
        <p:txBody>
          <a:bodyPr vert="horz" wrap="square" lIns="0" tIns="158750" rIns="0" bIns="0" rtlCol="0">
            <a:spAutoFit/>
          </a:bodyPr>
          <a:lstStyle/>
          <a:p>
            <a:pPr marL="12700">
              <a:lnSpc>
                <a:spcPct val="100000"/>
              </a:lnSpc>
              <a:spcBef>
                <a:spcPts val="1250"/>
              </a:spcBef>
            </a:pPr>
            <a:r>
              <a:rPr lang="en-US" sz="3200" b="1" spc="-5" dirty="0">
                <a:solidFill>
                  <a:srgbClr val="FFFFFF"/>
                </a:solidFill>
                <a:latin typeface="Arial"/>
                <a:cs typeface="Arial"/>
              </a:rPr>
              <a:t>UI Developer</a:t>
            </a:r>
            <a:endParaRPr sz="3200" dirty="0">
              <a:latin typeface="Arial"/>
              <a:cs typeface="Arial"/>
            </a:endParaRPr>
          </a:p>
        </p:txBody>
      </p:sp>
      <p:grpSp>
        <p:nvGrpSpPr>
          <p:cNvPr id="8" name="object 8"/>
          <p:cNvGrpSpPr/>
          <p:nvPr/>
        </p:nvGrpSpPr>
        <p:grpSpPr>
          <a:xfrm>
            <a:off x="7067398" y="176784"/>
            <a:ext cx="3197225" cy="782955"/>
            <a:chOff x="7067398" y="176784"/>
            <a:chExt cx="3197225" cy="782955"/>
          </a:xfrm>
        </p:grpSpPr>
        <p:sp>
          <p:nvSpPr>
            <p:cNvPr id="9" name="object 9"/>
            <p:cNvSpPr/>
            <p:nvPr/>
          </p:nvSpPr>
          <p:spPr>
            <a:xfrm>
              <a:off x="7067398" y="176784"/>
              <a:ext cx="3197225" cy="782955"/>
            </a:xfrm>
            <a:custGeom>
              <a:avLst/>
              <a:gdLst/>
              <a:ahLst/>
              <a:cxnLst/>
              <a:rect l="l" t="t" r="r" b="b"/>
              <a:pathLst>
                <a:path w="3197225" h="782955">
                  <a:moveTo>
                    <a:pt x="3197117" y="0"/>
                  </a:moveTo>
                  <a:lnTo>
                    <a:pt x="0" y="0"/>
                  </a:lnTo>
                  <a:lnTo>
                    <a:pt x="845210" y="782414"/>
                  </a:lnTo>
                  <a:lnTo>
                    <a:pt x="3181441" y="8101"/>
                  </a:lnTo>
                  <a:lnTo>
                    <a:pt x="3197117" y="0"/>
                  </a:lnTo>
                  <a:close/>
                </a:path>
              </a:pathLst>
            </a:custGeom>
            <a:solidFill>
              <a:srgbClr val="EA4554"/>
            </a:solidFill>
          </p:spPr>
          <p:txBody>
            <a:bodyPr wrap="square" lIns="0" tIns="0" rIns="0" bIns="0" rtlCol="0"/>
            <a:lstStyle/>
            <a:p>
              <a:endParaRPr/>
            </a:p>
          </p:txBody>
        </p:sp>
        <p:sp>
          <p:nvSpPr>
            <p:cNvPr id="10" name="object 10"/>
            <p:cNvSpPr/>
            <p:nvPr/>
          </p:nvSpPr>
          <p:spPr>
            <a:xfrm>
              <a:off x="7067398" y="176784"/>
              <a:ext cx="958215" cy="782955"/>
            </a:xfrm>
            <a:custGeom>
              <a:avLst/>
              <a:gdLst/>
              <a:ahLst/>
              <a:cxnLst/>
              <a:rect l="l" t="t" r="r" b="b"/>
              <a:pathLst>
                <a:path w="958215" h="782955">
                  <a:moveTo>
                    <a:pt x="515352" y="0"/>
                  </a:moveTo>
                  <a:lnTo>
                    <a:pt x="0" y="0"/>
                  </a:lnTo>
                  <a:lnTo>
                    <a:pt x="845210" y="782414"/>
                  </a:lnTo>
                  <a:lnTo>
                    <a:pt x="958066" y="745009"/>
                  </a:lnTo>
                  <a:lnTo>
                    <a:pt x="515352" y="0"/>
                  </a:lnTo>
                  <a:close/>
                </a:path>
              </a:pathLst>
            </a:custGeom>
            <a:solidFill>
              <a:srgbClr val="F96F5C"/>
            </a:solidFill>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664</TotalTime>
  <Words>1589</Words>
  <Application>Microsoft Office PowerPoint</Application>
  <PresentationFormat>Widescreen</PresentationFormat>
  <Paragraphs>151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Roboto</vt:lpstr>
      <vt:lpstr>Office Theme</vt:lpstr>
      <vt:lpstr>PowerPoint Presentation</vt:lpstr>
      <vt:lpstr>Who we are</vt:lpstr>
      <vt:lpstr>What we do A constantly expanding catalogue of formats and mediums</vt:lpstr>
      <vt:lpstr>Influential Publisher Relationships</vt:lpstr>
      <vt:lpstr>Blue Chip Advertisers</vt:lpstr>
      <vt:lpstr>PowerPoint Presentation</vt:lpstr>
      <vt:lpstr>Recruiting Top Talent  Under our recruitment brand name, Directi, we compete and win for top global talent</vt:lpstr>
      <vt:lpstr>Recruiting Top Talent</vt:lpstr>
      <vt:lpstr>PowerPoint Presentation</vt:lpstr>
      <vt:lpstr>What’s in it for me?</vt:lpstr>
      <vt:lpstr>What is the Team Like?</vt:lpstr>
      <vt:lpstr>Roles &amp; Responsibilities</vt:lpstr>
      <vt:lpstr>Ideal Candidate </vt:lpstr>
      <vt:lpstr>Interview Process </vt:lpstr>
      <vt:lpstr>Benefits and Culture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Anish Tripathi</dc:creator>
  <cp:lastModifiedBy>priya.go</cp:lastModifiedBy>
  <cp:revision>29</cp:revision>
  <dcterms:created xsi:type="dcterms:W3CDTF">2020-07-10T07:01:25Z</dcterms:created>
  <dcterms:modified xsi:type="dcterms:W3CDTF">2020-07-24T12:36:22Z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2020-04-30T00:00:00Z</vt:filetime>
  </property>
  <property fmtid="{D5CDD505-2E9C-101B-9397-08002B2CF9AE}" pid="3" name="Creator">
    <vt:lpwstr>Microsoft® PowerPoint® for Office 365</vt:lpwstr>
  </property>
  <property fmtid="{D5CDD505-2E9C-101B-9397-08002B2CF9AE}" pid="4" name="LastSaved">
    <vt:filetime>2020-07-10T00:00:00Z</vt:filetime>
  </property>
</Properties>
</file>